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9" r:id="rId5"/>
    <p:sldId id="261" r:id="rId6"/>
    <p:sldId id="262" r:id="rId7"/>
    <p:sldId id="263" r:id="rId8"/>
    <p:sldId id="264" r:id="rId9"/>
    <p:sldId id="267" r:id="rId10"/>
    <p:sldId id="268" r:id="rId11"/>
    <p:sldId id="271" r:id="rId12"/>
    <p:sldId id="270" r:id="rId13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3735"/>
    <a:srgbClr val="FF8989"/>
    <a:srgbClr val="C00000"/>
    <a:srgbClr val="FF4B4B"/>
    <a:srgbClr val="EE0000"/>
    <a:srgbClr val="262626"/>
    <a:srgbClr val="E58987"/>
    <a:srgbClr val="494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EBA08-60D7-443D-BD52-2AF35B2548A9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9963F-D09C-463D-85E7-B2F594AF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5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37839-C71D-7D3E-A1CF-81EA3D245A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9EB8D-9DAD-9406-5B70-FB05058C4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AC0B6-286E-20B3-1F47-DFE392AF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A992-4C74-4A37-87EF-1407A451A69D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9B59A-F2F7-E7C2-D73F-31DDCCDFD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7473A-2B5A-5BB0-A811-6784FEF5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8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F511-FD70-880F-C4BF-9E5956B2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D08B0-D772-74E9-9F06-594144495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B24D2-C1D7-6255-2A0C-EAF4F304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D90E7-D0BF-4CD9-8027-67733F693158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EF185-18E2-0021-73E8-92E84733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0F148-544A-DB38-A73B-965CFC91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6FB6C-4B83-664E-E162-ECF17FD63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12A05-92B5-4AB0-8BEA-22120D843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79B28-92FC-9D8D-5BCE-4670DDF2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44C23-660C-4AD0-AA56-12D7F675FD57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C43BC-7853-97BF-3922-85CDE242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6A7DD-9D9C-2BBE-A63C-D44C727E0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6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B50C-9F46-F2C1-6DA0-08EC63FA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57B68-81AB-ED76-6250-761D6EC8D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B37D7-66DD-D5A2-6103-C8B61BA7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D8B7-7651-4968-BF63-F53B48BE9110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61D32-85B2-9581-EDD7-7EBF8CC2D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87149-7739-E73B-769D-7F77D685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6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80272-8FE2-A171-4D37-923FE76B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9971-9B11-9ED4-6F8B-A74A64B1C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53F39-42E0-B881-391E-ECB49E62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987E-8E88-4636-81E2-0B3B993539B3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DDC03-F5E2-EE17-E068-37D5BFBF8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A59A-1457-DCED-4628-372EB7A9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4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CDDA-01FE-C6FD-EFA4-678DBF9B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82C4D-8C55-0AC7-F242-C98232E78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EF99C-C706-EA33-5DB9-45FBF778D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67074-BAA7-7945-E523-DAFDA9ABA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B2E9-EE69-4A5B-9DA2-1F5A320AFC6E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DD43-999C-3597-1380-7FCF28CAC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02C3B-5530-008A-693C-523D07B5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6F52-8EBF-8DBF-BAB8-330CF54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5304D-D230-4339-C097-DB3DE5C94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DB60FB-D94D-8508-59FD-6A9DCAD7D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DD993-DFE6-FB98-7905-B55818B398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EE3C0-2DDC-D8FC-CB50-4A7F0204F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4DA765-500C-F878-0A0C-F156D377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01B55-8768-43FA-A99F-87798D91D07D}" type="datetime1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B33C7A-65C4-800C-F1CE-F5AA2341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79464-C511-4508-0CE4-588EB2C7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9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A820-6F7A-97BD-D0C8-A96E54A3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B27EA-6DC7-7E6B-BD76-039D9F4D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A9873-074E-4268-BC0F-DB6F40BF9B70}" type="datetime1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F5421-3FFB-8CE9-A82D-44C3C3CD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8D559-D263-2129-5C97-701B4D93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1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8E099-8A43-075B-AFBA-85A60144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2F34-E0CC-4519-91BB-19C2A6ACA3E0}" type="datetime1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97E3E-7E8A-7D27-6BAF-30EF4E77D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8D79F-6ECD-9630-58C8-B2855765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228E8-B010-81EA-E671-F702B102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F0FF0-BB5F-3CC4-DD54-683550E5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1921E-5804-709B-7F9B-E565FA4BC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E6BB1-96BD-B395-41CA-82D685B8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001-0014-4782-A1D9-5492FF6F8BBD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4F6E7-7BE8-B2C9-F358-6EDDE41B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3D0BC-6AED-5B8F-FF5F-E020F395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6862-6C8F-A732-6CA9-337DC2213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79CC9-0998-49B9-2DFE-D3997E652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FF3C9-5C79-9ECB-31AD-55BC16B99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59C32-7CD0-D735-0C48-20679CC58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48A9-3B7C-455E-8126-21193CBC3280}" type="datetime1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4B781-F7B3-2585-CACB-1FDFF1295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947FD-2CB8-A451-B449-49DF4E63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7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2F8E1-596A-74C6-31E7-94556C64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9C2F7-5ACE-1926-3234-01D5C1E71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83E8E-FF4C-288C-9321-677676A7D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573A5-C87F-404C-8994-0E7015783068}" type="datetime1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4EE0E-0A83-D3C6-F743-5ECF82036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Chi bộ sinh viên 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061B-2272-D4DC-8628-4C9ADF54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E7F8E-7483-4595-9D5D-22936BA1B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9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microsoft.com/office/2017/06/relationships/model3d" Target="../media/model3d1.glb"/><Relationship Id="rId4" Type="http://schemas.openxmlformats.org/officeDocument/2006/relationships/image" Target="../media/image2.sv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1">
            <a:extLst>
              <a:ext uri="{FF2B5EF4-FFF2-40B4-BE49-F238E27FC236}">
                <a16:creationId xmlns:a16="http://schemas.microsoft.com/office/drawing/2014/main" id="{72E8F318-7CD7-9D70-207C-B311CDABD2AC}"/>
              </a:ext>
            </a:extLst>
          </p:cNvPr>
          <p:cNvSpPr/>
          <p:nvPr/>
        </p:nvSpPr>
        <p:spPr>
          <a:xfrm rot="16200000" flipH="1">
            <a:off x="6904563" y="1570566"/>
            <a:ext cx="6858001" cy="3716872"/>
          </a:xfrm>
          <a:prstGeom prst="flowChartManualInput">
            <a:avLst/>
          </a:pr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A brushstroke">
            <a:extLst>
              <a:ext uri="{FF2B5EF4-FFF2-40B4-BE49-F238E27FC236}">
                <a16:creationId xmlns:a16="http://schemas.microsoft.com/office/drawing/2014/main" id="{A4ADD78E-6F4C-B8D0-459D-3BF422EA97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97" b="37836"/>
          <a:stretch/>
        </p:blipFill>
        <p:spPr>
          <a:xfrm>
            <a:off x="1666093" y="1284212"/>
            <a:ext cx="5334766" cy="11321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D608888-F742-73D4-789B-1D908FED8E56}"/>
              </a:ext>
            </a:extLst>
          </p:cNvPr>
          <p:cNvGrpSpPr/>
          <p:nvPr/>
        </p:nvGrpSpPr>
        <p:grpSpPr>
          <a:xfrm>
            <a:off x="8144452" y="2708277"/>
            <a:ext cx="3525530" cy="3525530"/>
            <a:chOff x="7250898" y="1446032"/>
            <a:chExt cx="3965935" cy="396593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C54A36-AA03-30A0-3148-9EAAF002BDEA}"/>
                </a:ext>
              </a:extLst>
            </p:cNvPr>
            <p:cNvSpPr/>
            <p:nvPr/>
          </p:nvSpPr>
          <p:spPr>
            <a:xfrm>
              <a:off x="7250898" y="1446032"/>
              <a:ext cx="3965935" cy="396593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4216D3-8F2B-B0D4-2217-7F6CB3C941E7}"/>
                </a:ext>
              </a:extLst>
            </p:cNvPr>
            <p:cNvGrpSpPr/>
            <p:nvPr/>
          </p:nvGrpSpPr>
          <p:grpSpPr>
            <a:xfrm>
              <a:off x="7660459" y="1837796"/>
              <a:ext cx="3146812" cy="3182406"/>
              <a:chOff x="2351314" y="478971"/>
              <a:chExt cx="6392331" cy="6023429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7DBDB6-5959-5437-909B-499042AEC56F}"/>
                  </a:ext>
                </a:extLst>
              </p:cNvPr>
              <p:cNvSpPr/>
              <p:nvPr/>
            </p:nvSpPr>
            <p:spPr>
              <a:xfrm>
                <a:off x="3918857" y="624114"/>
                <a:ext cx="3251200" cy="4847772"/>
              </a:xfrm>
              <a:custGeom>
                <a:avLst/>
                <a:gdLst>
                  <a:gd name="connsiteX0" fmla="*/ 0 w 3251200"/>
                  <a:gd name="connsiteY0" fmla="*/ 0 h 4847772"/>
                  <a:gd name="connsiteX1" fmla="*/ 1582057 w 3251200"/>
                  <a:gd name="connsiteY1" fmla="*/ 1422400 h 4847772"/>
                  <a:gd name="connsiteX2" fmla="*/ 3251200 w 3251200"/>
                  <a:gd name="connsiteY2" fmla="*/ 43543 h 4847772"/>
                  <a:gd name="connsiteX3" fmla="*/ 2380343 w 3251200"/>
                  <a:gd name="connsiteY3" fmla="*/ 4847772 h 4847772"/>
                  <a:gd name="connsiteX4" fmla="*/ 812800 w 3251200"/>
                  <a:gd name="connsiteY4" fmla="*/ 4833257 h 4847772"/>
                  <a:gd name="connsiteX5" fmla="*/ 0 w 3251200"/>
                  <a:gd name="connsiteY5" fmla="*/ 0 h 484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200" h="4847772">
                    <a:moveTo>
                      <a:pt x="0" y="0"/>
                    </a:moveTo>
                    <a:lnTo>
                      <a:pt x="1582057" y="1422400"/>
                    </a:lnTo>
                    <a:lnTo>
                      <a:pt x="3251200" y="43543"/>
                    </a:lnTo>
                    <a:lnTo>
                      <a:pt x="2380343" y="4847772"/>
                    </a:lnTo>
                    <a:lnTo>
                      <a:pt x="812800" y="4833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875B233-7D65-F1D0-C1C1-BE5B5C3F4F4C}"/>
                  </a:ext>
                </a:extLst>
              </p:cNvPr>
              <p:cNvSpPr/>
              <p:nvPr/>
            </p:nvSpPr>
            <p:spPr>
              <a:xfrm>
                <a:off x="2351314" y="595086"/>
                <a:ext cx="2859315" cy="5907314"/>
              </a:xfrm>
              <a:custGeom>
                <a:avLst/>
                <a:gdLst>
                  <a:gd name="connsiteX0" fmla="*/ 1582057 w 2859315"/>
                  <a:gd name="connsiteY0" fmla="*/ 0 h 5907314"/>
                  <a:gd name="connsiteX1" fmla="*/ 0 w 2859315"/>
                  <a:gd name="connsiteY1" fmla="*/ 1132114 h 5907314"/>
                  <a:gd name="connsiteX2" fmla="*/ 1059543 w 2859315"/>
                  <a:gd name="connsiteY2" fmla="*/ 1494971 h 5907314"/>
                  <a:gd name="connsiteX3" fmla="*/ 304800 w 2859315"/>
                  <a:gd name="connsiteY3" fmla="*/ 2235200 h 5907314"/>
                  <a:gd name="connsiteX4" fmla="*/ 2859315 w 2859315"/>
                  <a:gd name="connsiteY4" fmla="*/ 5907314 h 5907314"/>
                  <a:gd name="connsiteX5" fmla="*/ 1582057 w 2859315"/>
                  <a:gd name="connsiteY5" fmla="*/ 0 h 59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9315" h="5907314">
                    <a:moveTo>
                      <a:pt x="1582057" y="0"/>
                    </a:moveTo>
                    <a:lnTo>
                      <a:pt x="0" y="1132114"/>
                    </a:lnTo>
                    <a:lnTo>
                      <a:pt x="1059543" y="1494971"/>
                    </a:lnTo>
                    <a:lnTo>
                      <a:pt x="304800" y="2235200"/>
                    </a:lnTo>
                    <a:lnTo>
                      <a:pt x="2859315" y="5907314"/>
                    </a:lnTo>
                    <a:lnTo>
                      <a:pt x="158205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5B40A66-6CD1-4066-8B97-ADA765CA1898}"/>
                  </a:ext>
                </a:extLst>
              </p:cNvPr>
              <p:cNvSpPr/>
              <p:nvPr/>
            </p:nvSpPr>
            <p:spPr>
              <a:xfrm flipH="1">
                <a:off x="5884330" y="595086"/>
                <a:ext cx="2859315" cy="5907314"/>
              </a:xfrm>
              <a:custGeom>
                <a:avLst/>
                <a:gdLst>
                  <a:gd name="connsiteX0" fmla="*/ 1582057 w 2859315"/>
                  <a:gd name="connsiteY0" fmla="*/ 0 h 5907314"/>
                  <a:gd name="connsiteX1" fmla="*/ 0 w 2859315"/>
                  <a:gd name="connsiteY1" fmla="*/ 1132114 h 5907314"/>
                  <a:gd name="connsiteX2" fmla="*/ 1059543 w 2859315"/>
                  <a:gd name="connsiteY2" fmla="*/ 1494971 h 5907314"/>
                  <a:gd name="connsiteX3" fmla="*/ 304800 w 2859315"/>
                  <a:gd name="connsiteY3" fmla="*/ 2235200 h 5907314"/>
                  <a:gd name="connsiteX4" fmla="*/ 2859315 w 2859315"/>
                  <a:gd name="connsiteY4" fmla="*/ 5907314 h 5907314"/>
                  <a:gd name="connsiteX5" fmla="*/ 1582057 w 2859315"/>
                  <a:gd name="connsiteY5" fmla="*/ 0 h 59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9315" h="5907314">
                    <a:moveTo>
                      <a:pt x="1582057" y="0"/>
                    </a:moveTo>
                    <a:lnTo>
                      <a:pt x="0" y="1132114"/>
                    </a:lnTo>
                    <a:lnTo>
                      <a:pt x="1059543" y="1494971"/>
                    </a:lnTo>
                    <a:lnTo>
                      <a:pt x="304800" y="2235200"/>
                    </a:lnTo>
                    <a:lnTo>
                      <a:pt x="2859315" y="5907314"/>
                    </a:lnTo>
                    <a:lnTo>
                      <a:pt x="158205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0E8E579-85A0-1D52-9301-5072537DFE31}"/>
                  </a:ext>
                </a:extLst>
              </p:cNvPr>
              <p:cNvSpPr/>
              <p:nvPr/>
            </p:nvSpPr>
            <p:spPr>
              <a:xfrm>
                <a:off x="3918857" y="478971"/>
                <a:ext cx="1538514" cy="1930400"/>
              </a:xfrm>
              <a:custGeom>
                <a:avLst/>
                <a:gdLst>
                  <a:gd name="connsiteX0" fmla="*/ 0 w 1538514"/>
                  <a:gd name="connsiteY0" fmla="*/ 116115 h 1930400"/>
                  <a:gd name="connsiteX1" fmla="*/ 145143 w 1538514"/>
                  <a:gd name="connsiteY1" fmla="*/ 14515 h 1930400"/>
                  <a:gd name="connsiteX2" fmla="*/ 566057 w 1538514"/>
                  <a:gd name="connsiteY2" fmla="*/ 0 h 1930400"/>
                  <a:gd name="connsiteX3" fmla="*/ 1538514 w 1538514"/>
                  <a:gd name="connsiteY3" fmla="*/ 1262743 h 1930400"/>
                  <a:gd name="connsiteX4" fmla="*/ 812800 w 1538514"/>
                  <a:gd name="connsiteY4" fmla="*/ 1930400 h 1930400"/>
                  <a:gd name="connsiteX5" fmla="*/ 0 w 1538514"/>
                  <a:gd name="connsiteY5" fmla="*/ 116115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8514" h="1930400">
                    <a:moveTo>
                      <a:pt x="0" y="116115"/>
                    </a:moveTo>
                    <a:lnTo>
                      <a:pt x="145143" y="14515"/>
                    </a:lnTo>
                    <a:lnTo>
                      <a:pt x="566057" y="0"/>
                    </a:lnTo>
                    <a:lnTo>
                      <a:pt x="1538514" y="1262743"/>
                    </a:lnTo>
                    <a:lnTo>
                      <a:pt x="812800" y="1930400"/>
                    </a:lnTo>
                    <a:lnTo>
                      <a:pt x="0" y="116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5BC3379-98FE-C994-ABE1-C74F82FD5383}"/>
                  </a:ext>
                </a:extLst>
              </p:cNvPr>
              <p:cNvSpPr/>
              <p:nvPr/>
            </p:nvSpPr>
            <p:spPr>
              <a:xfrm flipH="1">
                <a:off x="5640611" y="478971"/>
                <a:ext cx="1538514" cy="1930400"/>
              </a:xfrm>
              <a:custGeom>
                <a:avLst/>
                <a:gdLst>
                  <a:gd name="connsiteX0" fmla="*/ 0 w 1538514"/>
                  <a:gd name="connsiteY0" fmla="*/ 116115 h 1930400"/>
                  <a:gd name="connsiteX1" fmla="*/ 145143 w 1538514"/>
                  <a:gd name="connsiteY1" fmla="*/ 14515 h 1930400"/>
                  <a:gd name="connsiteX2" fmla="*/ 566057 w 1538514"/>
                  <a:gd name="connsiteY2" fmla="*/ 0 h 1930400"/>
                  <a:gd name="connsiteX3" fmla="*/ 1538514 w 1538514"/>
                  <a:gd name="connsiteY3" fmla="*/ 1262743 h 1930400"/>
                  <a:gd name="connsiteX4" fmla="*/ 812800 w 1538514"/>
                  <a:gd name="connsiteY4" fmla="*/ 1930400 h 1930400"/>
                  <a:gd name="connsiteX5" fmla="*/ 0 w 1538514"/>
                  <a:gd name="connsiteY5" fmla="*/ 116115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8514" h="1930400">
                    <a:moveTo>
                      <a:pt x="0" y="116115"/>
                    </a:moveTo>
                    <a:lnTo>
                      <a:pt x="145143" y="14515"/>
                    </a:lnTo>
                    <a:lnTo>
                      <a:pt x="566057" y="0"/>
                    </a:lnTo>
                    <a:lnTo>
                      <a:pt x="1538514" y="1262743"/>
                    </a:lnTo>
                    <a:lnTo>
                      <a:pt x="812800" y="1930400"/>
                    </a:lnTo>
                    <a:lnTo>
                      <a:pt x="0" y="116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95D6DDF-0F47-08AF-9A30-70BE9DAD1BBD}"/>
                  </a:ext>
                </a:extLst>
              </p:cNvPr>
              <p:cNvSpPr/>
              <p:nvPr/>
            </p:nvSpPr>
            <p:spPr>
              <a:xfrm>
                <a:off x="4934857" y="1741714"/>
                <a:ext cx="1233714" cy="4760686"/>
              </a:xfrm>
              <a:custGeom>
                <a:avLst/>
                <a:gdLst>
                  <a:gd name="connsiteX0" fmla="*/ 522514 w 1233714"/>
                  <a:gd name="connsiteY0" fmla="*/ 0 h 4760686"/>
                  <a:gd name="connsiteX1" fmla="*/ 174172 w 1233714"/>
                  <a:gd name="connsiteY1" fmla="*/ 304800 h 4760686"/>
                  <a:gd name="connsiteX2" fmla="*/ 391886 w 1233714"/>
                  <a:gd name="connsiteY2" fmla="*/ 667657 h 4760686"/>
                  <a:gd name="connsiteX3" fmla="*/ 0 w 1233714"/>
                  <a:gd name="connsiteY3" fmla="*/ 3570515 h 4760686"/>
                  <a:gd name="connsiteX4" fmla="*/ 246743 w 1233714"/>
                  <a:gd name="connsiteY4" fmla="*/ 4760686 h 4760686"/>
                  <a:gd name="connsiteX5" fmla="*/ 928914 w 1233714"/>
                  <a:gd name="connsiteY5" fmla="*/ 4746172 h 4760686"/>
                  <a:gd name="connsiteX6" fmla="*/ 1233714 w 1233714"/>
                  <a:gd name="connsiteY6" fmla="*/ 3556000 h 4760686"/>
                  <a:gd name="connsiteX7" fmla="*/ 827314 w 1233714"/>
                  <a:gd name="connsiteY7" fmla="*/ 667657 h 4760686"/>
                  <a:gd name="connsiteX8" fmla="*/ 1030514 w 1233714"/>
                  <a:gd name="connsiteY8" fmla="*/ 304800 h 4760686"/>
                  <a:gd name="connsiteX9" fmla="*/ 740229 w 1233714"/>
                  <a:gd name="connsiteY9" fmla="*/ 14515 h 4760686"/>
                  <a:gd name="connsiteX10" fmla="*/ 522514 w 1233714"/>
                  <a:gd name="connsiteY10" fmla="*/ 0 h 4760686"/>
                  <a:gd name="connsiteX0" fmla="*/ 522514 w 1233714"/>
                  <a:gd name="connsiteY0" fmla="*/ 0 h 4760686"/>
                  <a:gd name="connsiteX1" fmla="*/ 174172 w 1233714"/>
                  <a:gd name="connsiteY1" fmla="*/ 304800 h 4760686"/>
                  <a:gd name="connsiteX2" fmla="*/ 391886 w 1233714"/>
                  <a:gd name="connsiteY2" fmla="*/ 667657 h 4760686"/>
                  <a:gd name="connsiteX3" fmla="*/ 0 w 1233714"/>
                  <a:gd name="connsiteY3" fmla="*/ 3570515 h 4760686"/>
                  <a:gd name="connsiteX4" fmla="*/ 246743 w 1233714"/>
                  <a:gd name="connsiteY4" fmla="*/ 4760686 h 4760686"/>
                  <a:gd name="connsiteX5" fmla="*/ 957943 w 1233714"/>
                  <a:gd name="connsiteY5" fmla="*/ 4760686 h 4760686"/>
                  <a:gd name="connsiteX6" fmla="*/ 1233714 w 1233714"/>
                  <a:gd name="connsiteY6" fmla="*/ 3556000 h 4760686"/>
                  <a:gd name="connsiteX7" fmla="*/ 827314 w 1233714"/>
                  <a:gd name="connsiteY7" fmla="*/ 667657 h 4760686"/>
                  <a:gd name="connsiteX8" fmla="*/ 1030514 w 1233714"/>
                  <a:gd name="connsiteY8" fmla="*/ 304800 h 4760686"/>
                  <a:gd name="connsiteX9" fmla="*/ 740229 w 1233714"/>
                  <a:gd name="connsiteY9" fmla="*/ 14515 h 4760686"/>
                  <a:gd name="connsiteX10" fmla="*/ 522514 w 1233714"/>
                  <a:gd name="connsiteY10" fmla="*/ 0 h 47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3714" h="4760686">
                    <a:moveTo>
                      <a:pt x="522514" y="0"/>
                    </a:moveTo>
                    <a:lnTo>
                      <a:pt x="174172" y="304800"/>
                    </a:lnTo>
                    <a:lnTo>
                      <a:pt x="391886" y="667657"/>
                    </a:lnTo>
                    <a:lnTo>
                      <a:pt x="0" y="3570515"/>
                    </a:lnTo>
                    <a:lnTo>
                      <a:pt x="246743" y="4760686"/>
                    </a:lnTo>
                    <a:lnTo>
                      <a:pt x="957943" y="4760686"/>
                    </a:lnTo>
                    <a:lnTo>
                      <a:pt x="1233714" y="3556000"/>
                    </a:lnTo>
                    <a:lnTo>
                      <a:pt x="827314" y="667657"/>
                    </a:lnTo>
                    <a:lnTo>
                      <a:pt x="1030514" y="304800"/>
                    </a:lnTo>
                    <a:lnTo>
                      <a:pt x="740229" y="14515"/>
                    </a:lnTo>
                    <a:lnTo>
                      <a:pt x="522514" y="0"/>
                    </a:lnTo>
                    <a:close/>
                  </a:path>
                </a:pathLst>
              </a:custGeom>
              <a:pattFill prst="pct90">
                <a:fgClr>
                  <a:srgbClr val="C00000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333303" y="2517928"/>
            <a:ext cx="78470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28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446007" y="356987"/>
            <a:ext cx="7399982" cy="757360"/>
            <a:chOff x="426302" y="279008"/>
            <a:chExt cx="7399982" cy="757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90948" cy="7573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154047" y="305494"/>
              <a:ext cx="66722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62626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800">
                  <a:solidFill>
                    <a:srgbClr val="262626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</a:t>
              </a:r>
              <a:r>
                <a:rPr lang="en-US">
                  <a:solidFill>
                    <a:srgbClr val="262626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ÊN 1</a:t>
              </a:r>
              <a:endParaRPr lang="en-US" sz="1800">
                <a:solidFill>
                  <a:srgbClr val="262626"/>
                </a:solidFill>
                <a:latin typeface="#9Slide03 Roboto Condensed Bold" panose="02000000000000000000" pitchFamily="2" charset="0"/>
                <a:ea typeface="#9Slide03 Roboto Condensed Bold" panose="02000000000000000000" pitchFamily="2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248229" y="951825"/>
              <a:ext cx="1756229" cy="0"/>
            </a:xfrm>
            <a:prstGeom prst="line">
              <a:avLst/>
            </a:prstGeom>
            <a:ln w="28575">
              <a:solidFill>
                <a:srgbClr val="BE37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15B4D4-6231-5193-2273-BBC927A67BBA}"/>
              </a:ext>
            </a:extLst>
          </p:cNvPr>
          <p:cNvSpPr txBox="1"/>
          <p:nvPr/>
        </p:nvSpPr>
        <p:spPr>
          <a:xfrm>
            <a:off x="2295506" y="1690574"/>
            <a:ext cx="3922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SINH HOẠT CHUYÊN ĐỀ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1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3CD9ED-2D3D-2CE6-3309-DC6A960319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383">
            <a:off x="3575827" y="3681213"/>
            <a:ext cx="3613036" cy="1847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E496449-2292-8B1F-EF89-B83DD951A311}"/>
              </a:ext>
            </a:extLst>
          </p:cNvPr>
          <p:cNvSpPr/>
          <p:nvPr/>
        </p:nvSpPr>
        <p:spPr>
          <a:xfrm rot="16200000">
            <a:off x="10606315" y="544687"/>
            <a:ext cx="1494970" cy="405595"/>
          </a:xfrm>
          <a:custGeom>
            <a:avLst/>
            <a:gdLst>
              <a:gd name="connsiteX0" fmla="*/ 1828800 w 1828800"/>
              <a:gd name="connsiteY0" fmla="*/ 0 h 405595"/>
              <a:gd name="connsiteX1" fmla="*/ 1828800 w 1828800"/>
              <a:gd name="connsiteY1" fmla="*/ 405595 h 405595"/>
              <a:gd name="connsiteX2" fmla="*/ 0 w 1828800"/>
              <a:gd name="connsiteY2" fmla="*/ 405595 h 405595"/>
              <a:gd name="connsiteX3" fmla="*/ 202797 w 1828800"/>
              <a:gd name="connsiteY3" fmla="*/ 202799 h 405595"/>
              <a:gd name="connsiteX4" fmla="*/ 0 w 1828800"/>
              <a:gd name="connsiteY4" fmla="*/ 0 h 40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405595">
                <a:moveTo>
                  <a:pt x="1828800" y="0"/>
                </a:moveTo>
                <a:lnTo>
                  <a:pt x="1828800" y="405595"/>
                </a:lnTo>
                <a:lnTo>
                  <a:pt x="0" y="405595"/>
                </a:lnTo>
                <a:lnTo>
                  <a:pt x="202797" y="202799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ED23EF9-8A71-D246-41A6-8DD2D430BF6B}"/>
              </a:ext>
            </a:extLst>
          </p:cNvPr>
          <p:cNvSpPr/>
          <p:nvPr/>
        </p:nvSpPr>
        <p:spPr>
          <a:xfrm>
            <a:off x="-43543" y="4928561"/>
            <a:ext cx="4354286" cy="1507369"/>
          </a:xfrm>
          <a:custGeom>
            <a:avLst/>
            <a:gdLst>
              <a:gd name="connsiteX0" fmla="*/ 4354286 w 4354286"/>
              <a:gd name="connsiteY0" fmla="*/ 194982 h 1507369"/>
              <a:gd name="connsiteX1" fmla="*/ 3889829 w 4354286"/>
              <a:gd name="connsiteY1" fmla="*/ 267553 h 1507369"/>
              <a:gd name="connsiteX2" fmla="*/ 3251200 w 4354286"/>
              <a:gd name="connsiteY2" fmla="*/ 20810 h 1507369"/>
              <a:gd name="connsiteX3" fmla="*/ 2931886 w 4354286"/>
              <a:gd name="connsiteY3" fmla="*/ 49839 h 1507369"/>
              <a:gd name="connsiteX4" fmla="*/ 2960914 w 4354286"/>
              <a:gd name="connsiteY4" fmla="*/ 340125 h 1507369"/>
              <a:gd name="connsiteX5" fmla="*/ 2859314 w 4354286"/>
              <a:gd name="connsiteY5" fmla="*/ 601382 h 1507369"/>
              <a:gd name="connsiteX6" fmla="*/ 2148114 w 4354286"/>
              <a:gd name="connsiteY6" fmla="*/ 906182 h 1507369"/>
              <a:gd name="connsiteX7" fmla="*/ 1088572 w 4354286"/>
              <a:gd name="connsiteY7" fmla="*/ 949725 h 1507369"/>
              <a:gd name="connsiteX8" fmla="*/ 595086 w 4354286"/>
              <a:gd name="connsiteY8" fmla="*/ 543325 h 1507369"/>
              <a:gd name="connsiteX9" fmla="*/ 798286 w 4354286"/>
              <a:gd name="connsiteY9" fmla="*/ 267553 h 1507369"/>
              <a:gd name="connsiteX10" fmla="*/ 1161143 w 4354286"/>
              <a:gd name="connsiteY10" fmla="*/ 253039 h 1507369"/>
              <a:gd name="connsiteX11" fmla="*/ 1349829 w 4354286"/>
              <a:gd name="connsiteY11" fmla="*/ 441725 h 1507369"/>
              <a:gd name="connsiteX12" fmla="*/ 1335314 w 4354286"/>
              <a:gd name="connsiteY12" fmla="*/ 804582 h 1507369"/>
              <a:gd name="connsiteX13" fmla="*/ 1001486 w 4354286"/>
              <a:gd name="connsiteY13" fmla="*/ 1225496 h 1507369"/>
              <a:gd name="connsiteX14" fmla="*/ 0 w 4354286"/>
              <a:gd name="connsiteY14" fmla="*/ 1457725 h 150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4286" h="1507369">
                <a:moveTo>
                  <a:pt x="4354286" y="194982"/>
                </a:moveTo>
                <a:cubicBezTo>
                  <a:pt x="4213981" y="245782"/>
                  <a:pt x="4073677" y="296582"/>
                  <a:pt x="3889829" y="267553"/>
                </a:cubicBezTo>
                <a:cubicBezTo>
                  <a:pt x="3705981" y="238524"/>
                  <a:pt x="3410857" y="57096"/>
                  <a:pt x="3251200" y="20810"/>
                </a:cubicBezTo>
                <a:cubicBezTo>
                  <a:pt x="3091543" y="-15476"/>
                  <a:pt x="2980267" y="-3380"/>
                  <a:pt x="2931886" y="49839"/>
                </a:cubicBezTo>
                <a:cubicBezTo>
                  <a:pt x="2883505" y="103058"/>
                  <a:pt x="2973009" y="248201"/>
                  <a:pt x="2960914" y="340125"/>
                </a:cubicBezTo>
                <a:cubicBezTo>
                  <a:pt x="2948819" y="432049"/>
                  <a:pt x="2994781" y="507039"/>
                  <a:pt x="2859314" y="601382"/>
                </a:cubicBezTo>
                <a:cubicBezTo>
                  <a:pt x="2723847" y="695725"/>
                  <a:pt x="2443238" y="848125"/>
                  <a:pt x="2148114" y="906182"/>
                </a:cubicBezTo>
                <a:cubicBezTo>
                  <a:pt x="1852990" y="964239"/>
                  <a:pt x="1347410" y="1010201"/>
                  <a:pt x="1088572" y="949725"/>
                </a:cubicBezTo>
                <a:cubicBezTo>
                  <a:pt x="829734" y="889249"/>
                  <a:pt x="643467" y="657020"/>
                  <a:pt x="595086" y="543325"/>
                </a:cubicBezTo>
                <a:cubicBezTo>
                  <a:pt x="546705" y="429630"/>
                  <a:pt x="703943" y="315934"/>
                  <a:pt x="798286" y="267553"/>
                </a:cubicBezTo>
                <a:cubicBezTo>
                  <a:pt x="892629" y="219172"/>
                  <a:pt x="1069219" y="224010"/>
                  <a:pt x="1161143" y="253039"/>
                </a:cubicBezTo>
                <a:cubicBezTo>
                  <a:pt x="1253067" y="282068"/>
                  <a:pt x="1320800" y="349801"/>
                  <a:pt x="1349829" y="441725"/>
                </a:cubicBezTo>
                <a:cubicBezTo>
                  <a:pt x="1378857" y="533649"/>
                  <a:pt x="1393371" y="673954"/>
                  <a:pt x="1335314" y="804582"/>
                </a:cubicBezTo>
                <a:cubicBezTo>
                  <a:pt x="1277257" y="935210"/>
                  <a:pt x="1224038" y="1116639"/>
                  <a:pt x="1001486" y="1225496"/>
                </a:cubicBezTo>
                <a:cubicBezTo>
                  <a:pt x="778934" y="1334353"/>
                  <a:pt x="159657" y="1622220"/>
                  <a:pt x="0" y="1457725"/>
                </a:cubicBezTo>
              </a:path>
            </a:pathLst>
          </a:custGeom>
          <a:noFill/>
          <a:ln w="28575">
            <a:solidFill>
              <a:srgbClr val="BE373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0ECAD020-6A64-9A28-9589-2A78858D58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407600" y="3819684"/>
            <a:ext cx="1229371" cy="7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16200000" flipH="1">
            <a:off x="8199832" y="-31472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89015" y="108128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5760758" y="107171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10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EC9606-1719-A48D-B51F-3694F85409A1}"/>
              </a:ext>
            </a:extLst>
          </p:cNvPr>
          <p:cNvGrpSpPr/>
          <p:nvPr/>
        </p:nvGrpSpPr>
        <p:grpSpPr>
          <a:xfrm>
            <a:off x="1378424" y="2086429"/>
            <a:ext cx="2685142" cy="2685142"/>
            <a:chOff x="4753429" y="2242654"/>
            <a:chExt cx="2685142" cy="26851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A7979F-AA23-2026-7DD4-9DC331BCE78F}"/>
                </a:ext>
              </a:extLst>
            </p:cNvPr>
            <p:cNvSpPr/>
            <p:nvPr/>
          </p:nvSpPr>
          <p:spPr>
            <a:xfrm>
              <a:off x="4753429" y="2242654"/>
              <a:ext cx="2685142" cy="2685142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4A51881-46A5-BEEF-E88B-16B09B0B5355}"/>
                </a:ext>
              </a:extLst>
            </p:cNvPr>
            <p:cNvSpPr/>
            <p:nvPr/>
          </p:nvSpPr>
          <p:spPr>
            <a:xfrm>
              <a:off x="4887459" y="2390232"/>
              <a:ext cx="2413227" cy="241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A50134-AC6A-5A55-6E96-66573F9F9FE2}"/>
                </a:ext>
              </a:extLst>
            </p:cNvPr>
            <p:cNvSpPr/>
            <p:nvPr/>
          </p:nvSpPr>
          <p:spPr>
            <a:xfrm>
              <a:off x="5004037" y="2495188"/>
              <a:ext cx="2180071" cy="2180071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85AB6C-282E-5992-9C32-2E49D3E579F1}"/>
                </a:ext>
              </a:extLst>
            </p:cNvPr>
            <p:cNvSpPr txBox="1"/>
            <p:nvPr/>
          </p:nvSpPr>
          <p:spPr>
            <a:xfrm>
              <a:off x="5106100" y="3169726"/>
              <a:ext cx="1979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THÁI ĐỘ</a:t>
              </a:r>
            </a:p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(Attitude)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EFA264B-0A46-C6DB-5FED-C63AADAFE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38" b="97838" l="10000" r="90000">
                        <a14:foregroundMark x1="52838" y1="6351" x2="56622" y2="17432"/>
                        <a14:foregroundMark x1="51486" y1="94595" x2="50270" y2="80135"/>
                        <a14:foregroundMark x1="62838" y1="95541" x2="54054" y2="75405"/>
                        <a14:foregroundMark x1="57568" y1="97838" x2="49595" y2="91486"/>
                        <a14:foregroundMark x1="27297" y1="73514" x2="33514" y2="54595"/>
                        <a14:foregroundMark x1="56216" y1="2838" x2="55946" y2="60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4178" y="2757714"/>
            <a:ext cx="4100286" cy="4100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34972505-60F2-1A21-3F3A-6C5798001BA7}"/>
              </a:ext>
            </a:extLst>
          </p:cNvPr>
          <p:cNvSpPr/>
          <p:nvPr/>
        </p:nvSpPr>
        <p:spPr>
          <a:xfrm>
            <a:off x="7760587" y="989817"/>
            <a:ext cx="3687753" cy="2033087"/>
          </a:xfrm>
          <a:prstGeom prst="cloudCallout">
            <a:avLst>
              <a:gd name="adj1" fmla="val -37363"/>
              <a:gd name="adj2" fmla="val 53933"/>
            </a:avLst>
          </a:prstGeom>
          <a:solidFill>
            <a:srgbClr val="BE373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8024F-6371-7F73-8468-057E151850DD}"/>
              </a:ext>
            </a:extLst>
          </p:cNvPr>
          <p:cNvSpPr txBox="1"/>
          <p:nvPr/>
        </p:nvSpPr>
        <p:spPr>
          <a:xfrm>
            <a:off x="8190341" y="1267696"/>
            <a:ext cx="30117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</a:t>
            </a:r>
            <a:r>
              <a:rPr lang="vi-VN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ự đánh giá và hiểu rõ điểm mạnh, điểm yếu của mình để từ đó biết cách cải thiện và phát triển thái độ tích cự</a:t>
            </a:r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c và chủ động.</a:t>
            </a:r>
          </a:p>
        </p:txBody>
      </p:sp>
    </p:spTree>
    <p:extLst>
      <p:ext uri="{BB962C8B-B14F-4D97-AF65-F5344CB8AC3E}">
        <p14:creationId xmlns:p14="http://schemas.microsoft.com/office/powerpoint/2010/main" val="14296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5400000">
            <a:off x="3148861" y="-31840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7348240" y="145062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262980" y="77208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11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5CD835-FDEA-F616-51C5-119E0CA4B86E}"/>
              </a:ext>
            </a:extLst>
          </p:cNvPr>
          <p:cNvGrpSpPr/>
          <p:nvPr/>
        </p:nvGrpSpPr>
        <p:grpSpPr>
          <a:xfrm>
            <a:off x="1595566" y="2754907"/>
            <a:ext cx="9000868" cy="1654629"/>
            <a:chOff x="1553030" y="2801257"/>
            <a:chExt cx="9000868" cy="1654629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F21F3ACE-918D-CAF5-2871-CD558AC1FFAD}"/>
                </a:ext>
              </a:extLst>
            </p:cNvPr>
            <p:cNvSpPr/>
            <p:nvPr/>
          </p:nvSpPr>
          <p:spPr>
            <a:xfrm>
              <a:off x="1553030" y="2801257"/>
              <a:ext cx="9000868" cy="1654629"/>
            </a:xfrm>
            <a:prstGeom prst="homePlate">
              <a:avLst/>
            </a:prstGeom>
            <a:solidFill>
              <a:srgbClr val="BE373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1C2796-E986-2EF4-AD3B-47BDE48E8687}"/>
                </a:ext>
              </a:extLst>
            </p:cNvPr>
            <p:cNvSpPr txBox="1"/>
            <p:nvPr/>
          </p:nvSpPr>
          <p:spPr>
            <a:xfrm>
              <a:off x="1638102" y="3366961"/>
              <a:ext cx="81570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Roboto" panose="02000000000000000000" pitchFamily="2" charset="0"/>
                  <a:ea typeface="#9Slide03 Roboto" panose="02000000000000000000" pitchFamily="2" charset="0"/>
                </a:rPr>
                <a:t>Chia sẻ những câu chuyện thực tế từ các anh/chị!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52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1">
            <a:extLst>
              <a:ext uri="{FF2B5EF4-FFF2-40B4-BE49-F238E27FC236}">
                <a16:creationId xmlns:a16="http://schemas.microsoft.com/office/drawing/2014/main" id="{72E8F318-7CD7-9D70-207C-B311CDABD2AC}"/>
              </a:ext>
            </a:extLst>
          </p:cNvPr>
          <p:cNvSpPr/>
          <p:nvPr/>
        </p:nvSpPr>
        <p:spPr>
          <a:xfrm rot="5400000">
            <a:off x="-1571759" y="1570564"/>
            <a:ext cx="6858001" cy="3716872"/>
          </a:xfrm>
          <a:prstGeom prst="flowChartManualInput">
            <a:avLst/>
          </a:pr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608888-F742-73D4-789B-1D908FED8E56}"/>
              </a:ext>
            </a:extLst>
          </p:cNvPr>
          <p:cNvGrpSpPr/>
          <p:nvPr/>
        </p:nvGrpSpPr>
        <p:grpSpPr>
          <a:xfrm>
            <a:off x="383064" y="2057400"/>
            <a:ext cx="2743200" cy="2743200"/>
            <a:chOff x="7250898" y="1446032"/>
            <a:chExt cx="3965935" cy="396593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EC54A36-AA03-30A0-3148-9EAAF002BDEA}"/>
                </a:ext>
              </a:extLst>
            </p:cNvPr>
            <p:cNvSpPr/>
            <p:nvPr/>
          </p:nvSpPr>
          <p:spPr>
            <a:xfrm>
              <a:off x="7250898" y="1446032"/>
              <a:ext cx="3965935" cy="396593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4216D3-8F2B-B0D4-2217-7F6CB3C941E7}"/>
                </a:ext>
              </a:extLst>
            </p:cNvPr>
            <p:cNvGrpSpPr/>
            <p:nvPr/>
          </p:nvGrpSpPr>
          <p:grpSpPr>
            <a:xfrm>
              <a:off x="7660459" y="1837796"/>
              <a:ext cx="3146812" cy="3182406"/>
              <a:chOff x="2351314" y="478971"/>
              <a:chExt cx="6392331" cy="6023429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07DBDB6-5959-5437-909B-499042AEC56F}"/>
                  </a:ext>
                </a:extLst>
              </p:cNvPr>
              <p:cNvSpPr/>
              <p:nvPr/>
            </p:nvSpPr>
            <p:spPr>
              <a:xfrm>
                <a:off x="3918857" y="624114"/>
                <a:ext cx="3251200" cy="4847772"/>
              </a:xfrm>
              <a:custGeom>
                <a:avLst/>
                <a:gdLst>
                  <a:gd name="connsiteX0" fmla="*/ 0 w 3251200"/>
                  <a:gd name="connsiteY0" fmla="*/ 0 h 4847772"/>
                  <a:gd name="connsiteX1" fmla="*/ 1582057 w 3251200"/>
                  <a:gd name="connsiteY1" fmla="*/ 1422400 h 4847772"/>
                  <a:gd name="connsiteX2" fmla="*/ 3251200 w 3251200"/>
                  <a:gd name="connsiteY2" fmla="*/ 43543 h 4847772"/>
                  <a:gd name="connsiteX3" fmla="*/ 2380343 w 3251200"/>
                  <a:gd name="connsiteY3" fmla="*/ 4847772 h 4847772"/>
                  <a:gd name="connsiteX4" fmla="*/ 812800 w 3251200"/>
                  <a:gd name="connsiteY4" fmla="*/ 4833257 h 4847772"/>
                  <a:gd name="connsiteX5" fmla="*/ 0 w 3251200"/>
                  <a:gd name="connsiteY5" fmla="*/ 0 h 4847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51200" h="4847772">
                    <a:moveTo>
                      <a:pt x="0" y="0"/>
                    </a:moveTo>
                    <a:lnTo>
                      <a:pt x="1582057" y="1422400"/>
                    </a:lnTo>
                    <a:lnTo>
                      <a:pt x="3251200" y="43543"/>
                    </a:lnTo>
                    <a:lnTo>
                      <a:pt x="2380343" y="4847772"/>
                    </a:lnTo>
                    <a:lnTo>
                      <a:pt x="812800" y="48332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875B233-7D65-F1D0-C1C1-BE5B5C3F4F4C}"/>
                  </a:ext>
                </a:extLst>
              </p:cNvPr>
              <p:cNvSpPr/>
              <p:nvPr/>
            </p:nvSpPr>
            <p:spPr>
              <a:xfrm>
                <a:off x="2351314" y="595086"/>
                <a:ext cx="2859315" cy="5907314"/>
              </a:xfrm>
              <a:custGeom>
                <a:avLst/>
                <a:gdLst>
                  <a:gd name="connsiteX0" fmla="*/ 1582057 w 2859315"/>
                  <a:gd name="connsiteY0" fmla="*/ 0 h 5907314"/>
                  <a:gd name="connsiteX1" fmla="*/ 0 w 2859315"/>
                  <a:gd name="connsiteY1" fmla="*/ 1132114 h 5907314"/>
                  <a:gd name="connsiteX2" fmla="*/ 1059543 w 2859315"/>
                  <a:gd name="connsiteY2" fmla="*/ 1494971 h 5907314"/>
                  <a:gd name="connsiteX3" fmla="*/ 304800 w 2859315"/>
                  <a:gd name="connsiteY3" fmla="*/ 2235200 h 5907314"/>
                  <a:gd name="connsiteX4" fmla="*/ 2859315 w 2859315"/>
                  <a:gd name="connsiteY4" fmla="*/ 5907314 h 5907314"/>
                  <a:gd name="connsiteX5" fmla="*/ 1582057 w 2859315"/>
                  <a:gd name="connsiteY5" fmla="*/ 0 h 59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9315" h="5907314">
                    <a:moveTo>
                      <a:pt x="1582057" y="0"/>
                    </a:moveTo>
                    <a:lnTo>
                      <a:pt x="0" y="1132114"/>
                    </a:lnTo>
                    <a:lnTo>
                      <a:pt x="1059543" y="1494971"/>
                    </a:lnTo>
                    <a:lnTo>
                      <a:pt x="304800" y="2235200"/>
                    </a:lnTo>
                    <a:lnTo>
                      <a:pt x="2859315" y="5907314"/>
                    </a:lnTo>
                    <a:lnTo>
                      <a:pt x="158205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5B40A66-6CD1-4066-8B97-ADA765CA1898}"/>
                  </a:ext>
                </a:extLst>
              </p:cNvPr>
              <p:cNvSpPr/>
              <p:nvPr/>
            </p:nvSpPr>
            <p:spPr>
              <a:xfrm flipH="1">
                <a:off x="5884330" y="595086"/>
                <a:ext cx="2859315" cy="5907314"/>
              </a:xfrm>
              <a:custGeom>
                <a:avLst/>
                <a:gdLst>
                  <a:gd name="connsiteX0" fmla="*/ 1582057 w 2859315"/>
                  <a:gd name="connsiteY0" fmla="*/ 0 h 5907314"/>
                  <a:gd name="connsiteX1" fmla="*/ 0 w 2859315"/>
                  <a:gd name="connsiteY1" fmla="*/ 1132114 h 5907314"/>
                  <a:gd name="connsiteX2" fmla="*/ 1059543 w 2859315"/>
                  <a:gd name="connsiteY2" fmla="*/ 1494971 h 5907314"/>
                  <a:gd name="connsiteX3" fmla="*/ 304800 w 2859315"/>
                  <a:gd name="connsiteY3" fmla="*/ 2235200 h 5907314"/>
                  <a:gd name="connsiteX4" fmla="*/ 2859315 w 2859315"/>
                  <a:gd name="connsiteY4" fmla="*/ 5907314 h 5907314"/>
                  <a:gd name="connsiteX5" fmla="*/ 1582057 w 2859315"/>
                  <a:gd name="connsiteY5" fmla="*/ 0 h 590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9315" h="5907314">
                    <a:moveTo>
                      <a:pt x="1582057" y="0"/>
                    </a:moveTo>
                    <a:lnTo>
                      <a:pt x="0" y="1132114"/>
                    </a:lnTo>
                    <a:lnTo>
                      <a:pt x="1059543" y="1494971"/>
                    </a:lnTo>
                    <a:lnTo>
                      <a:pt x="304800" y="2235200"/>
                    </a:lnTo>
                    <a:lnTo>
                      <a:pt x="2859315" y="5907314"/>
                    </a:lnTo>
                    <a:lnTo>
                      <a:pt x="1582057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0E8E579-85A0-1D52-9301-5072537DFE31}"/>
                  </a:ext>
                </a:extLst>
              </p:cNvPr>
              <p:cNvSpPr/>
              <p:nvPr/>
            </p:nvSpPr>
            <p:spPr>
              <a:xfrm>
                <a:off x="3918857" y="478971"/>
                <a:ext cx="1538514" cy="1930400"/>
              </a:xfrm>
              <a:custGeom>
                <a:avLst/>
                <a:gdLst>
                  <a:gd name="connsiteX0" fmla="*/ 0 w 1538514"/>
                  <a:gd name="connsiteY0" fmla="*/ 116115 h 1930400"/>
                  <a:gd name="connsiteX1" fmla="*/ 145143 w 1538514"/>
                  <a:gd name="connsiteY1" fmla="*/ 14515 h 1930400"/>
                  <a:gd name="connsiteX2" fmla="*/ 566057 w 1538514"/>
                  <a:gd name="connsiteY2" fmla="*/ 0 h 1930400"/>
                  <a:gd name="connsiteX3" fmla="*/ 1538514 w 1538514"/>
                  <a:gd name="connsiteY3" fmla="*/ 1262743 h 1930400"/>
                  <a:gd name="connsiteX4" fmla="*/ 812800 w 1538514"/>
                  <a:gd name="connsiteY4" fmla="*/ 1930400 h 1930400"/>
                  <a:gd name="connsiteX5" fmla="*/ 0 w 1538514"/>
                  <a:gd name="connsiteY5" fmla="*/ 116115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8514" h="1930400">
                    <a:moveTo>
                      <a:pt x="0" y="116115"/>
                    </a:moveTo>
                    <a:lnTo>
                      <a:pt x="145143" y="14515"/>
                    </a:lnTo>
                    <a:lnTo>
                      <a:pt x="566057" y="0"/>
                    </a:lnTo>
                    <a:lnTo>
                      <a:pt x="1538514" y="1262743"/>
                    </a:lnTo>
                    <a:lnTo>
                      <a:pt x="812800" y="1930400"/>
                    </a:lnTo>
                    <a:lnTo>
                      <a:pt x="0" y="116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5BC3379-98FE-C994-ABE1-C74F82FD5383}"/>
                  </a:ext>
                </a:extLst>
              </p:cNvPr>
              <p:cNvSpPr/>
              <p:nvPr/>
            </p:nvSpPr>
            <p:spPr>
              <a:xfrm flipH="1">
                <a:off x="5640611" y="478971"/>
                <a:ext cx="1538514" cy="1930400"/>
              </a:xfrm>
              <a:custGeom>
                <a:avLst/>
                <a:gdLst>
                  <a:gd name="connsiteX0" fmla="*/ 0 w 1538514"/>
                  <a:gd name="connsiteY0" fmla="*/ 116115 h 1930400"/>
                  <a:gd name="connsiteX1" fmla="*/ 145143 w 1538514"/>
                  <a:gd name="connsiteY1" fmla="*/ 14515 h 1930400"/>
                  <a:gd name="connsiteX2" fmla="*/ 566057 w 1538514"/>
                  <a:gd name="connsiteY2" fmla="*/ 0 h 1930400"/>
                  <a:gd name="connsiteX3" fmla="*/ 1538514 w 1538514"/>
                  <a:gd name="connsiteY3" fmla="*/ 1262743 h 1930400"/>
                  <a:gd name="connsiteX4" fmla="*/ 812800 w 1538514"/>
                  <a:gd name="connsiteY4" fmla="*/ 1930400 h 1930400"/>
                  <a:gd name="connsiteX5" fmla="*/ 0 w 1538514"/>
                  <a:gd name="connsiteY5" fmla="*/ 116115 h 193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38514" h="1930400">
                    <a:moveTo>
                      <a:pt x="0" y="116115"/>
                    </a:moveTo>
                    <a:lnTo>
                      <a:pt x="145143" y="14515"/>
                    </a:lnTo>
                    <a:lnTo>
                      <a:pt x="566057" y="0"/>
                    </a:lnTo>
                    <a:lnTo>
                      <a:pt x="1538514" y="1262743"/>
                    </a:lnTo>
                    <a:lnTo>
                      <a:pt x="812800" y="1930400"/>
                    </a:lnTo>
                    <a:lnTo>
                      <a:pt x="0" y="11611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95D6DDF-0F47-08AF-9A30-70BE9DAD1BBD}"/>
                  </a:ext>
                </a:extLst>
              </p:cNvPr>
              <p:cNvSpPr/>
              <p:nvPr/>
            </p:nvSpPr>
            <p:spPr>
              <a:xfrm>
                <a:off x="4934857" y="1741714"/>
                <a:ext cx="1233714" cy="4760686"/>
              </a:xfrm>
              <a:custGeom>
                <a:avLst/>
                <a:gdLst>
                  <a:gd name="connsiteX0" fmla="*/ 522514 w 1233714"/>
                  <a:gd name="connsiteY0" fmla="*/ 0 h 4760686"/>
                  <a:gd name="connsiteX1" fmla="*/ 174172 w 1233714"/>
                  <a:gd name="connsiteY1" fmla="*/ 304800 h 4760686"/>
                  <a:gd name="connsiteX2" fmla="*/ 391886 w 1233714"/>
                  <a:gd name="connsiteY2" fmla="*/ 667657 h 4760686"/>
                  <a:gd name="connsiteX3" fmla="*/ 0 w 1233714"/>
                  <a:gd name="connsiteY3" fmla="*/ 3570515 h 4760686"/>
                  <a:gd name="connsiteX4" fmla="*/ 246743 w 1233714"/>
                  <a:gd name="connsiteY4" fmla="*/ 4760686 h 4760686"/>
                  <a:gd name="connsiteX5" fmla="*/ 928914 w 1233714"/>
                  <a:gd name="connsiteY5" fmla="*/ 4746172 h 4760686"/>
                  <a:gd name="connsiteX6" fmla="*/ 1233714 w 1233714"/>
                  <a:gd name="connsiteY6" fmla="*/ 3556000 h 4760686"/>
                  <a:gd name="connsiteX7" fmla="*/ 827314 w 1233714"/>
                  <a:gd name="connsiteY7" fmla="*/ 667657 h 4760686"/>
                  <a:gd name="connsiteX8" fmla="*/ 1030514 w 1233714"/>
                  <a:gd name="connsiteY8" fmla="*/ 304800 h 4760686"/>
                  <a:gd name="connsiteX9" fmla="*/ 740229 w 1233714"/>
                  <a:gd name="connsiteY9" fmla="*/ 14515 h 4760686"/>
                  <a:gd name="connsiteX10" fmla="*/ 522514 w 1233714"/>
                  <a:gd name="connsiteY10" fmla="*/ 0 h 4760686"/>
                  <a:gd name="connsiteX0" fmla="*/ 522514 w 1233714"/>
                  <a:gd name="connsiteY0" fmla="*/ 0 h 4760686"/>
                  <a:gd name="connsiteX1" fmla="*/ 174172 w 1233714"/>
                  <a:gd name="connsiteY1" fmla="*/ 304800 h 4760686"/>
                  <a:gd name="connsiteX2" fmla="*/ 391886 w 1233714"/>
                  <a:gd name="connsiteY2" fmla="*/ 667657 h 4760686"/>
                  <a:gd name="connsiteX3" fmla="*/ 0 w 1233714"/>
                  <a:gd name="connsiteY3" fmla="*/ 3570515 h 4760686"/>
                  <a:gd name="connsiteX4" fmla="*/ 246743 w 1233714"/>
                  <a:gd name="connsiteY4" fmla="*/ 4760686 h 4760686"/>
                  <a:gd name="connsiteX5" fmla="*/ 957943 w 1233714"/>
                  <a:gd name="connsiteY5" fmla="*/ 4760686 h 4760686"/>
                  <a:gd name="connsiteX6" fmla="*/ 1233714 w 1233714"/>
                  <a:gd name="connsiteY6" fmla="*/ 3556000 h 4760686"/>
                  <a:gd name="connsiteX7" fmla="*/ 827314 w 1233714"/>
                  <a:gd name="connsiteY7" fmla="*/ 667657 h 4760686"/>
                  <a:gd name="connsiteX8" fmla="*/ 1030514 w 1233714"/>
                  <a:gd name="connsiteY8" fmla="*/ 304800 h 4760686"/>
                  <a:gd name="connsiteX9" fmla="*/ 740229 w 1233714"/>
                  <a:gd name="connsiteY9" fmla="*/ 14515 h 4760686"/>
                  <a:gd name="connsiteX10" fmla="*/ 522514 w 1233714"/>
                  <a:gd name="connsiteY10" fmla="*/ 0 h 47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3714" h="4760686">
                    <a:moveTo>
                      <a:pt x="522514" y="0"/>
                    </a:moveTo>
                    <a:lnTo>
                      <a:pt x="174172" y="304800"/>
                    </a:lnTo>
                    <a:lnTo>
                      <a:pt x="391886" y="667657"/>
                    </a:lnTo>
                    <a:lnTo>
                      <a:pt x="0" y="3570515"/>
                    </a:lnTo>
                    <a:lnTo>
                      <a:pt x="246743" y="4760686"/>
                    </a:lnTo>
                    <a:lnTo>
                      <a:pt x="957943" y="4760686"/>
                    </a:lnTo>
                    <a:lnTo>
                      <a:pt x="1233714" y="3556000"/>
                    </a:lnTo>
                    <a:lnTo>
                      <a:pt x="827314" y="667657"/>
                    </a:lnTo>
                    <a:lnTo>
                      <a:pt x="1030514" y="304800"/>
                    </a:lnTo>
                    <a:lnTo>
                      <a:pt x="740229" y="14515"/>
                    </a:lnTo>
                    <a:lnTo>
                      <a:pt x="522514" y="0"/>
                    </a:lnTo>
                    <a:close/>
                  </a:path>
                </a:pathLst>
              </a:custGeom>
              <a:pattFill prst="pct90">
                <a:fgClr>
                  <a:srgbClr val="C00000"/>
                </a:fgClr>
                <a:bgClr>
                  <a:schemeClr val="bg1"/>
                </a:bgClr>
              </a:patt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4867104" y="2998011"/>
            <a:ext cx="5613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THANK YOU!</a:t>
            </a:r>
            <a:endParaRPr lang="en-US" sz="6600">
              <a:solidFill>
                <a:srgbClr val="2626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#9Slide03 Roboto" panose="02000000000000000000" pitchFamily="2" charset="0"/>
              <a:ea typeface="#9Slide03 Roboto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4139359" y="626253"/>
            <a:ext cx="7399982" cy="757360"/>
            <a:chOff x="426302" y="279008"/>
            <a:chExt cx="7399982" cy="7573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90948" cy="75736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154047" y="305494"/>
              <a:ext cx="66722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262626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800">
                  <a:solidFill>
                    <a:srgbClr val="262626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</a:t>
              </a:r>
              <a:r>
                <a:rPr lang="en-US">
                  <a:solidFill>
                    <a:srgbClr val="262626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ÊN 1</a:t>
              </a:r>
              <a:endParaRPr lang="en-US" sz="1800">
                <a:solidFill>
                  <a:srgbClr val="262626"/>
                </a:solidFill>
                <a:latin typeface="#9Slide03 Roboto Condensed Bold" panose="02000000000000000000" pitchFamily="2" charset="0"/>
                <a:ea typeface="#9Slide03 Roboto Condensed Bold" panose="02000000000000000000" pitchFamily="2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248229" y="951825"/>
              <a:ext cx="1756229" cy="0"/>
            </a:xfrm>
            <a:prstGeom prst="line">
              <a:avLst/>
            </a:prstGeom>
            <a:ln w="28575">
              <a:solidFill>
                <a:srgbClr val="BE37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1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5400000">
            <a:off x="3148861" y="-31840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7348240" y="145062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262980" y="77208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2</a:t>
            </a:fld>
            <a:endParaRPr lang="en-US"/>
          </a:p>
        </p:txBody>
      </p:sp>
      <p:pic>
        <p:nvPicPr>
          <p:cNvPr id="29" name="!!2.3">
            <a:extLst>
              <a:ext uri="{FF2B5EF4-FFF2-40B4-BE49-F238E27FC236}">
                <a16:creationId xmlns:a16="http://schemas.microsoft.com/office/drawing/2014/main" id="{11217E26-EEF5-685E-D70C-0A783B3A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11" y="1025486"/>
            <a:ext cx="6408177" cy="112497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C89055E-0F29-F3AC-B2CE-7AAB336C1BB5}"/>
              </a:ext>
            </a:extLst>
          </p:cNvPr>
          <p:cNvGrpSpPr/>
          <p:nvPr/>
        </p:nvGrpSpPr>
        <p:grpSpPr>
          <a:xfrm>
            <a:off x="1857892" y="2277253"/>
            <a:ext cx="3748314" cy="3762827"/>
            <a:chOff x="1857892" y="2277253"/>
            <a:chExt cx="3748314" cy="376282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3417241-F6E1-A247-3C9C-B3FAE7A5FF82}"/>
                </a:ext>
              </a:extLst>
            </p:cNvPr>
            <p:cNvSpPr/>
            <p:nvPr/>
          </p:nvSpPr>
          <p:spPr>
            <a:xfrm>
              <a:off x="1959490" y="2393364"/>
              <a:ext cx="3646716" cy="36467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!!2.1">
              <a:extLst>
                <a:ext uri="{FF2B5EF4-FFF2-40B4-BE49-F238E27FC236}">
                  <a16:creationId xmlns:a16="http://schemas.microsoft.com/office/drawing/2014/main" id="{2ACC1C9E-DDF5-0549-CB4E-1E5EC5AB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7892" y="2277253"/>
              <a:ext cx="3646716" cy="36467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A87663D-4D86-AD4C-2F4F-D3B46B249689}"/>
              </a:ext>
            </a:extLst>
          </p:cNvPr>
          <p:cNvGrpSpPr/>
          <p:nvPr/>
        </p:nvGrpSpPr>
        <p:grpSpPr>
          <a:xfrm>
            <a:off x="6687391" y="2277252"/>
            <a:ext cx="3746567" cy="3773511"/>
            <a:chOff x="6687391" y="2277252"/>
            <a:chExt cx="3746567" cy="377351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D31D59A-603D-0E61-5CC4-D537606A5C52}"/>
                </a:ext>
              </a:extLst>
            </p:cNvPr>
            <p:cNvSpPr/>
            <p:nvPr/>
          </p:nvSpPr>
          <p:spPr>
            <a:xfrm>
              <a:off x="6787242" y="2404047"/>
              <a:ext cx="3646716" cy="364671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!!2.2">
              <a:extLst>
                <a:ext uri="{FF2B5EF4-FFF2-40B4-BE49-F238E27FC236}">
                  <a16:creationId xmlns:a16="http://schemas.microsoft.com/office/drawing/2014/main" id="{270D0342-413D-90B9-AD65-EFC1FA12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7391" y="2277252"/>
              <a:ext cx="3646717" cy="36467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2049863-F8F2-CB1F-6F31-D36D5398C083}"/>
              </a:ext>
            </a:extLst>
          </p:cNvPr>
          <p:cNvSpPr txBox="1"/>
          <p:nvPr/>
        </p:nvSpPr>
        <p:spPr>
          <a:xfrm>
            <a:off x="6471359" y="6050763"/>
            <a:ext cx="549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latin typeface="#9Slide03 Roboto" panose="02000000000000000000" pitchFamily="2" charset="0"/>
                <a:ea typeface="#9Slide03 Roboto" panose="02000000000000000000" pitchFamily="2" charset="0"/>
              </a:rPr>
              <a:t>* Theo tạp chí điện tử Lao động và Công đoàn ngày 17/01/2024</a:t>
            </a:r>
          </a:p>
        </p:txBody>
      </p:sp>
    </p:spTree>
    <p:extLst>
      <p:ext uri="{BB962C8B-B14F-4D97-AF65-F5344CB8AC3E}">
        <p14:creationId xmlns:p14="http://schemas.microsoft.com/office/powerpoint/2010/main" val="93446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16200000" flipH="1">
            <a:off x="8199832" y="-31472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89015" y="108128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5760758" y="107171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!!2.3">
            <a:extLst>
              <a:ext uri="{FF2B5EF4-FFF2-40B4-BE49-F238E27FC236}">
                <a16:creationId xmlns:a16="http://schemas.microsoft.com/office/drawing/2014/main" id="{F2685DDE-16C6-1FA3-9005-B3F5539337EA}"/>
              </a:ext>
            </a:extLst>
          </p:cNvPr>
          <p:cNvGrpSpPr/>
          <p:nvPr/>
        </p:nvGrpSpPr>
        <p:grpSpPr>
          <a:xfrm>
            <a:off x="6373646" y="3671401"/>
            <a:ext cx="4970102" cy="2152402"/>
            <a:chOff x="6373646" y="3671401"/>
            <a:chExt cx="4970102" cy="2152402"/>
          </a:xfrm>
        </p:grpSpPr>
        <p:pic>
          <p:nvPicPr>
            <p:cNvPr id="31" name="Graphic 30" descr="A brushstroke">
              <a:extLst>
                <a:ext uri="{FF2B5EF4-FFF2-40B4-BE49-F238E27FC236}">
                  <a16:creationId xmlns:a16="http://schemas.microsoft.com/office/drawing/2014/main" id="{A4ADD78E-6F4C-B8D0-459D-3BF422EA9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797" b="37836"/>
            <a:stretch/>
          </p:blipFill>
          <p:spPr>
            <a:xfrm>
              <a:off x="6373646" y="3671401"/>
              <a:ext cx="4970102" cy="2152402"/>
            </a:xfrm>
            <a:prstGeom prst="rect">
              <a:avLst/>
            </a:prstGeom>
          </p:spPr>
        </p:pic>
        <p:sp>
          <p:nvSpPr>
            <p:cNvPr id="24" name="text">
              <a:extLst>
                <a:ext uri="{FF2B5EF4-FFF2-40B4-BE49-F238E27FC236}">
                  <a16:creationId xmlns:a16="http://schemas.microsoft.com/office/drawing/2014/main" id="{B415B4D4-6231-5193-2273-BBC927A67BBA}"/>
                </a:ext>
              </a:extLst>
            </p:cNvPr>
            <p:cNvSpPr txBox="1"/>
            <p:nvPr/>
          </p:nvSpPr>
          <p:spPr>
            <a:xfrm>
              <a:off x="7204486" y="4545174"/>
              <a:ext cx="34727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Roboto" panose="02000000000000000000" pitchFamily="2" charset="0"/>
                  <a:ea typeface="#9Slide03 Roboto" panose="02000000000000000000" pitchFamily="2" charset="0"/>
                </a:rPr>
                <a:t>Sinh viên cần chuẩn bị những gì trước khi ra trường?</a:t>
              </a:r>
              <a:endParaRPr 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3</a:t>
            </a:fld>
            <a:endParaRPr lang="en-US"/>
          </a:p>
        </p:txBody>
      </p:sp>
      <p:pic>
        <p:nvPicPr>
          <p:cNvPr id="34" name="!!3.1">
            <a:extLst>
              <a:ext uri="{FF2B5EF4-FFF2-40B4-BE49-F238E27FC236}">
                <a16:creationId xmlns:a16="http://schemas.microsoft.com/office/drawing/2014/main" id="{D93CD9ED-2D3D-2CE6-3309-DC6A960319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5383">
            <a:off x="6255377" y="1296604"/>
            <a:ext cx="3613036" cy="1847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ED23EF9-8A71-D246-41A6-8DD2D430BF6B}"/>
              </a:ext>
            </a:extLst>
          </p:cNvPr>
          <p:cNvSpPr/>
          <p:nvPr/>
        </p:nvSpPr>
        <p:spPr>
          <a:xfrm>
            <a:off x="983309" y="2357479"/>
            <a:ext cx="6094435" cy="3593378"/>
          </a:xfrm>
          <a:custGeom>
            <a:avLst/>
            <a:gdLst>
              <a:gd name="connsiteX0" fmla="*/ 4354286 w 4354286"/>
              <a:gd name="connsiteY0" fmla="*/ 194982 h 1507369"/>
              <a:gd name="connsiteX1" fmla="*/ 3889829 w 4354286"/>
              <a:gd name="connsiteY1" fmla="*/ 267553 h 1507369"/>
              <a:gd name="connsiteX2" fmla="*/ 3251200 w 4354286"/>
              <a:gd name="connsiteY2" fmla="*/ 20810 h 1507369"/>
              <a:gd name="connsiteX3" fmla="*/ 2931886 w 4354286"/>
              <a:gd name="connsiteY3" fmla="*/ 49839 h 1507369"/>
              <a:gd name="connsiteX4" fmla="*/ 2960914 w 4354286"/>
              <a:gd name="connsiteY4" fmla="*/ 340125 h 1507369"/>
              <a:gd name="connsiteX5" fmla="*/ 2859314 w 4354286"/>
              <a:gd name="connsiteY5" fmla="*/ 601382 h 1507369"/>
              <a:gd name="connsiteX6" fmla="*/ 2148114 w 4354286"/>
              <a:gd name="connsiteY6" fmla="*/ 906182 h 1507369"/>
              <a:gd name="connsiteX7" fmla="*/ 1088572 w 4354286"/>
              <a:gd name="connsiteY7" fmla="*/ 949725 h 1507369"/>
              <a:gd name="connsiteX8" fmla="*/ 595086 w 4354286"/>
              <a:gd name="connsiteY8" fmla="*/ 543325 h 1507369"/>
              <a:gd name="connsiteX9" fmla="*/ 798286 w 4354286"/>
              <a:gd name="connsiteY9" fmla="*/ 267553 h 1507369"/>
              <a:gd name="connsiteX10" fmla="*/ 1161143 w 4354286"/>
              <a:gd name="connsiteY10" fmla="*/ 253039 h 1507369"/>
              <a:gd name="connsiteX11" fmla="*/ 1349829 w 4354286"/>
              <a:gd name="connsiteY11" fmla="*/ 441725 h 1507369"/>
              <a:gd name="connsiteX12" fmla="*/ 1335314 w 4354286"/>
              <a:gd name="connsiteY12" fmla="*/ 804582 h 1507369"/>
              <a:gd name="connsiteX13" fmla="*/ 1001486 w 4354286"/>
              <a:gd name="connsiteY13" fmla="*/ 1225496 h 1507369"/>
              <a:gd name="connsiteX14" fmla="*/ 0 w 4354286"/>
              <a:gd name="connsiteY14" fmla="*/ 1457725 h 150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354286" h="1507369">
                <a:moveTo>
                  <a:pt x="4354286" y="194982"/>
                </a:moveTo>
                <a:cubicBezTo>
                  <a:pt x="4213981" y="245782"/>
                  <a:pt x="4073677" y="296582"/>
                  <a:pt x="3889829" y="267553"/>
                </a:cubicBezTo>
                <a:cubicBezTo>
                  <a:pt x="3705981" y="238524"/>
                  <a:pt x="3410857" y="57096"/>
                  <a:pt x="3251200" y="20810"/>
                </a:cubicBezTo>
                <a:cubicBezTo>
                  <a:pt x="3091543" y="-15476"/>
                  <a:pt x="2980267" y="-3380"/>
                  <a:pt x="2931886" y="49839"/>
                </a:cubicBezTo>
                <a:cubicBezTo>
                  <a:pt x="2883505" y="103058"/>
                  <a:pt x="2973009" y="248201"/>
                  <a:pt x="2960914" y="340125"/>
                </a:cubicBezTo>
                <a:cubicBezTo>
                  <a:pt x="2948819" y="432049"/>
                  <a:pt x="2994781" y="507039"/>
                  <a:pt x="2859314" y="601382"/>
                </a:cubicBezTo>
                <a:cubicBezTo>
                  <a:pt x="2723847" y="695725"/>
                  <a:pt x="2443238" y="848125"/>
                  <a:pt x="2148114" y="906182"/>
                </a:cubicBezTo>
                <a:cubicBezTo>
                  <a:pt x="1852990" y="964239"/>
                  <a:pt x="1347410" y="1010201"/>
                  <a:pt x="1088572" y="949725"/>
                </a:cubicBezTo>
                <a:cubicBezTo>
                  <a:pt x="829734" y="889249"/>
                  <a:pt x="643467" y="657020"/>
                  <a:pt x="595086" y="543325"/>
                </a:cubicBezTo>
                <a:cubicBezTo>
                  <a:pt x="546705" y="429630"/>
                  <a:pt x="703943" y="315934"/>
                  <a:pt x="798286" y="267553"/>
                </a:cubicBezTo>
                <a:cubicBezTo>
                  <a:pt x="892629" y="219172"/>
                  <a:pt x="1069219" y="224010"/>
                  <a:pt x="1161143" y="253039"/>
                </a:cubicBezTo>
                <a:cubicBezTo>
                  <a:pt x="1253067" y="282068"/>
                  <a:pt x="1320800" y="349801"/>
                  <a:pt x="1349829" y="441725"/>
                </a:cubicBezTo>
                <a:cubicBezTo>
                  <a:pt x="1378857" y="533649"/>
                  <a:pt x="1393371" y="673954"/>
                  <a:pt x="1335314" y="804582"/>
                </a:cubicBezTo>
                <a:cubicBezTo>
                  <a:pt x="1277257" y="935210"/>
                  <a:pt x="1224038" y="1116639"/>
                  <a:pt x="1001486" y="1225496"/>
                </a:cubicBezTo>
                <a:cubicBezTo>
                  <a:pt x="778934" y="1334353"/>
                  <a:pt x="159657" y="1622220"/>
                  <a:pt x="0" y="1457725"/>
                </a:cubicBezTo>
              </a:path>
            </a:pathLst>
          </a:custGeom>
          <a:noFill/>
          <a:ln w="28575">
            <a:solidFill>
              <a:srgbClr val="BE3735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!!2.1" descr="Open book with solid fill">
            <a:extLst>
              <a:ext uri="{FF2B5EF4-FFF2-40B4-BE49-F238E27FC236}">
                <a16:creationId xmlns:a16="http://schemas.microsoft.com/office/drawing/2014/main" id="{1F8CDB58-5F2B-FA03-2F4F-94ADCB485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0389" y="4721833"/>
            <a:ext cx="1005840" cy="1005840"/>
          </a:xfrm>
          <a:prstGeom prst="rect">
            <a:avLst/>
          </a:prstGeom>
        </p:spPr>
      </p:pic>
      <p:pic>
        <p:nvPicPr>
          <p:cNvPr id="8" name="!!2.2" descr="Briefcase with solid fill">
            <a:extLst>
              <a:ext uri="{FF2B5EF4-FFF2-40B4-BE49-F238E27FC236}">
                <a16:creationId xmlns:a16="http://schemas.microsoft.com/office/drawing/2014/main" id="{5CD7A3E9-E37A-6A8D-C070-112133541D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05771" y="2220336"/>
            <a:ext cx="1005840" cy="10058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!!3.2" descr="Question Mark">
                <a:extLst>
                  <a:ext uri="{FF2B5EF4-FFF2-40B4-BE49-F238E27FC236}">
                    <a16:creationId xmlns:a16="http://schemas.microsoft.com/office/drawing/2014/main" id="{9CD2122F-54A7-D415-E35D-A765CC1C6D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3122562"/>
                  </p:ext>
                </p:extLst>
              </p:nvPr>
            </p:nvGraphicFramePr>
            <p:xfrm>
              <a:off x="5856894" y="4181536"/>
              <a:ext cx="888896" cy="1305092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888896" cy="1305092"/>
                    </a:xfrm>
                    <a:prstGeom prst="rect">
                      <a:avLst/>
                    </a:prstGeom>
                  </am3d:spPr>
                  <am3d:camera>
                    <am3d:pos x="0" y="0" z="586152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675758" d="1000000"/>
                    <am3d:preTrans dx="-721111" dy="-18000000" dz="88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5990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!!3.2" descr="Question Mark">
                <a:extLst>
                  <a:ext uri="{FF2B5EF4-FFF2-40B4-BE49-F238E27FC236}">
                    <a16:creationId xmlns:a16="http://schemas.microsoft.com/office/drawing/2014/main" id="{9CD2122F-54A7-D415-E35D-A765CC1C6D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6894" y="4181536"/>
                <a:ext cx="888896" cy="1305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71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5400000">
            <a:off x="3148861" y="-31840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7348240" y="145062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262980" y="77208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346D80-E668-9484-8BB1-A4FA5936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55" y="947000"/>
            <a:ext cx="9827604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1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5400000">
            <a:off x="3148861" y="-31840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7348240" y="145062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262980" y="77208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5</a:t>
            </a:fld>
            <a:endParaRPr lang="en-US"/>
          </a:p>
        </p:txBody>
      </p:sp>
      <p:grpSp>
        <p:nvGrpSpPr>
          <p:cNvPr id="35" name="!!3.1">
            <a:extLst>
              <a:ext uri="{FF2B5EF4-FFF2-40B4-BE49-F238E27FC236}">
                <a16:creationId xmlns:a16="http://schemas.microsoft.com/office/drawing/2014/main" id="{48C0151B-D0C0-C630-EB69-7E397F7042AA}"/>
              </a:ext>
            </a:extLst>
          </p:cNvPr>
          <p:cNvGrpSpPr/>
          <p:nvPr/>
        </p:nvGrpSpPr>
        <p:grpSpPr>
          <a:xfrm>
            <a:off x="4186732" y="1903239"/>
            <a:ext cx="3818536" cy="3818536"/>
            <a:chOff x="4014377" y="1758097"/>
            <a:chExt cx="3818536" cy="381853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DE2466E-2FFE-5DF3-55D3-F2447B126811}"/>
                </a:ext>
              </a:extLst>
            </p:cNvPr>
            <p:cNvGrpSpPr/>
            <p:nvPr/>
          </p:nvGrpSpPr>
          <p:grpSpPr>
            <a:xfrm>
              <a:off x="4014377" y="1758097"/>
              <a:ext cx="3818536" cy="3818536"/>
              <a:chOff x="4014377" y="1758097"/>
              <a:chExt cx="3818536" cy="3818536"/>
            </a:xfrm>
            <a:solidFill>
              <a:srgbClr val="C0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C5DE4D4A-2D8F-07F6-4DC7-9AB2F65DAA9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014377" y="3990356"/>
                <a:ext cx="3818536" cy="1097280"/>
              </a:xfrm>
              <a:prstGeom prst="triangle">
                <a:avLst/>
              </a:prstGeom>
              <a:solidFill>
                <a:srgbClr val="FF4B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274320"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3A26731D-6A90-1122-745E-A3E9ED745D75}"/>
                  </a:ext>
                </a:extLst>
              </p:cNvPr>
              <p:cNvSpPr>
                <a:spLocks/>
              </p:cNvSpPr>
              <p:nvPr/>
            </p:nvSpPr>
            <p:spPr>
              <a:xfrm rot="7200000">
                <a:off x="3505851" y="3118725"/>
                <a:ext cx="3818536" cy="109728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bIns="274320" rtlCol="0" anchor="ctr"/>
              <a:lstStyle/>
              <a:p>
                <a:pPr algn="ctr"/>
                <a:endParaRPr lang="en-US">
                  <a:solidFill>
                    <a:schemeClr val="bg1">
                      <a:lumMod val="9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endParaRPr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607BBDE7-6A96-916C-9154-78B2A3CD713C}"/>
                  </a:ext>
                </a:extLst>
              </p:cNvPr>
              <p:cNvSpPr>
                <a:spLocks/>
              </p:cNvSpPr>
              <p:nvPr/>
            </p:nvSpPr>
            <p:spPr>
              <a:xfrm rot="14400000" flipH="1">
                <a:off x="4537417" y="3118725"/>
                <a:ext cx="3818536" cy="1097280"/>
              </a:xfrm>
              <a:prstGeom prst="triangle">
                <a:avLst/>
              </a:prstGeom>
              <a:solidFill>
                <a:srgbClr val="FF898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1346BF-A3E9-9E5B-A3FD-BA2889E2D4F6}"/>
                </a:ext>
              </a:extLst>
            </p:cNvPr>
            <p:cNvSpPr txBox="1"/>
            <p:nvPr/>
          </p:nvSpPr>
          <p:spPr>
            <a:xfrm rot="-3600000">
              <a:off x="4327122" y="3257115"/>
              <a:ext cx="1979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KỸ NĂNG</a:t>
              </a:r>
            </a:p>
            <a:p>
              <a:pPr algn="ctr"/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(Skill)</a:t>
              </a:r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68D499-30B5-A518-809A-EB2C1EBEA9A3}"/>
                </a:ext>
              </a:extLst>
            </p:cNvPr>
            <p:cNvSpPr txBox="1"/>
            <p:nvPr/>
          </p:nvSpPr>
          <p:spPr>
            <a:xfrm>
              <a:off x="4933745" y="4371902"/>
              <a:ext cx="1979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KIẾN THỨC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(Knowledge)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D9764D-DA37-459F-1A13-0A68E0DE64DD}"/>
                </a:ext>
              </a:extLst>
            </p:cNvPr>
            <p:cNvSpPr txBox="1"/>
            <p:nvPr/>
          </p:nvSpPr>
          <p:spPr>
            <a:xfrm rot="3600000">
              <a:off x="5764805" y="3301635"/>
              <a:ext cx="173808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THÁI ĐỘ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(Attitude)</a:t>
              </a:r>
            </a:p>
          </p:txBody>
        </p:sp>
      </p:grpSp>
      <p:sp>
        <p:nvSpPr>
          <p:cNvPr id="36" name="!!3.2">
            <a:extLst>
              <a:ext uri="{FF2B5EF4-FFF2-40B4-BE49-F238E27FC236}">
                <a16:creationId xmlns:a16="http://schemas.microsoft.com/office/drawing/2014/main" id="{D5546137-4ECB-8AC8-D3ED-8A7C9A45A30E}"/>
              </a:ext>
            </a:extLst>
          </p:cNvPr>
          <p:cNvSpPr txBox="1"/>
          <p:nvPr/>
        </p:nvSpPr>
        <p:spPr>
          <a:xfrm>
            <a:off x="4529124" y="1405476"/>
            <a:ext cx="312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KHUNG NĂNG LỰC ASK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88531D-F475-0B22-BE26-9CA4BD6B1AF5}"/>
              </a:ext>
            </a:extLst>
          </p:cNvPr>
          <p:cNvSpPr txBox="1"/>
          <p:nvPr/>
        </p:nvSpPr>
        <p:spPr>
          <a:xfrm>
            <a:off x="3439886" y="5457371"/>
            <a:ext cx="517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Cơ bản, lý thuyết, thông tin, thực tế, số liệu, khoa học, công nghệ,…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D7C26B-9B81-8EEF-14AA-F404350C4339}"/>
              </a:ext>
            </a:extLst>
          </p:cNvPr>
          <p:cNvSpPr txBox="1"/>
          <p:nvPr/>
        </p:nvSpPr>
        <p:spPr>
          <a:xfrm>
            <a:off x="8469381" y="1961255"/>
            <a:ext cx="204508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Trách nhiệm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Hợp tác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Trung thực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Nhiệt huyết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Tự tin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Động lực tự thân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Chính trực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814038-5514-5088-C472-131B6131440C}"/>
              </a:ext>
            </a:extLst>
          </p:cNvPr>
          <p:cNvSpPr txBox="1"/>
          <p:nvPr/>
        </p:nvSpPr>
        <p:spPr>
          <a:xfrm>
            <a:off x="1640376" y="1961255"/>
            <a:ext cx="204508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Thiết lập mục tiêu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Quản lý thời gian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Lập luận/suy luận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Phản biện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Giao tiếp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Đàm phán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Lên kế hoạch</a:t>
            </a:r>
          </a:p>
          <a:p>
            <a:pPr algn="r">
              <a:lnSpc>
                <a:spcPct val="150000"/>
              </a:lnSpc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583D16-E879-D483-C287-BC17B779EFF5}"/>
              </a:ext>
            </a:extLst>
          </p:cNvPr>
          <p:cNvSpPr txBox="1"/>
          <p:nvPr/>
        </p:nvSpPr>
        <p:spPr>
          <a:xfrm>
            <a:off x="6802415" y="6153257"/>
            <a:ext cx="4893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>
                <a:latin typeface="#9Slide03 Roboto" panose="02000000000000000000" pitchFamily="2" charset="0"/>
                <a:ea typeface="#9Slide03 Roboto" panose="02000000000000000000" pitchFamily="2" charset="0"/>
              </a:rPr>
              <a:t>*  Dựa trên </a:t>
            </a:r>
            <a:r>
              <a:rPr lang="vi-VN" sz="1400" i="1">
                <a:latin typeface="#9Slide03 Roboto" panose="02000000000000000000" pitchFamily="2" charset="0"/>
                <a:ea typeface="#9Slide03 Roboto" panose="02000000000000000000" pitchFamily="2" charset="0"/>
              </a:rPr>
              <a:t>ý tưởng nền tảng của Benjamin Bloom (1956)</a:t>
            </a:r>
            <a:endParaRPr lang="en-US" sz="1400" i="1">
              <a:latin typeface="#9Slide03 Roboto" panose="02000000000000000000" pitchFamily="2" charset="0"/>
              <a:ea typeface="#9Slide03 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85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16200000" flipH="1">
            <a:off x="8199832" y="-31472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89015" y="108128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5760758" y="107171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6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97855A-10FD-0B52-FCEA-0D24C3DF3BCB}"/>
              </a:ext>
            </a:extLst>
          </p:cNvPr>
          <p:cNvGrpSpPr/>
          <p:nvPr/>
        </p:nvGrpSpPr>
        <p:grpSpPr>
          <a:xfrm>
            <a:off x="510433" y="1617354"/>
            <a:ext cx="5250326" cy="3814546"/>
            <a:chOff x="536916" y="1404139"/>
            <a:chExt cx="6065372" cy="440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D4A76D-548A-D8E1-AF71-058F6D72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916" y="1404139"/>
              <a:ext cx="4989273" cy="2658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829952-1AF0-8B73-E61A-70AE32EF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7470" y="2167521"/>
              <a:ext cx="4989274" cy="2658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A4D30E-4F5A-BFFF-45B1-D032B7BFC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3014" y="3151847"/>
              <a:ext cx="4989274" cy="26589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3BEDD8C-466B-B0DC-0053-B7670FB19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8673" y="1667286"/>
            <a:ext cx="5659264" cy="3764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E6D5CA6B-67D0-7165-5453-B71884CF1A2D}"/>
              </a:ext>
            </a:extLst>
          </p:cNvPr>
          <p:cNvSpPr/>
          <p:nvPr/>
        </p:nvSpPr>
        <p:spPr>
          <a:xfrm>
            <a:off x="4444852" y="5624240"/>
            <a:ext cx="3247641" cy="630053"/>
          </a:xfrm>
          <a:prstGeom prst="curvedUpArrow">
            <a:avLst>
              <a:gd name="adj1" fmla="val 49535"/>
              <a:gd name="adj2" fmla="val 98959"/>
              <a:gd name="adj3" fmla="val 49288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7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5400000">
            <a:off x="3148861" y="-31840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7348240" y="145062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262980" y="77208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A14E65-6A8B-DEDC-DE02-C0E6A5D2AC80}"/>
              </a:ext>
            </a:extLst>
          </p:cNvPr>
          <p:cNvGrpSpPr/>
          <p:nvPr/>
        </p:nvGrpSpPr>
        <p:grpSpPr>
          <a:xfrm>
            <a:off x="961699" y="947000"/>
            <a:ext cx="3859283" cy="5428936"/>
            <a:chOff x="642387" y="947000"/>
            <a:chExt cx="3859283" cy="542893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1755D2-EDD1-711A-8418-9E80405FF892}"/>
                </a:ext>
              </a:extLst>
            </p:cNvPr>
            <p:cNvSpPr/>
            <p:nvPr/>
          </p:nvSpPr>
          <p:spPr>
            <a:xfrm>
              <a:off x="714957" y="1019570"/>
              <a:ext cx="3786713" cy="535636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285702-B7E3-035F-CD11-CDFD352A5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87" y="947000"/>
              <a:ext cx="3786713" cy="53563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8D62FED-E150-56C8-1741-047A8480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234" y="1241932"/>
            <a:ext cx="5198732" cy="27706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 descr="A brushstroke">
            <a:extLst>
              <a:ext uri="{FF2B5EF4-FFF2-40B4-BE49-F238E27FC236}">
                <a16:creationId xmlns:a16="http://schemas.microsoft.com/office/drawing/2014/main" id="{7F9D08D0-D801-C22C-6DB4-131CC2E99A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4797" b="37836"/>
          <a:stretch/>
        </p:blipFill>
        <p:spPr>
          <a:xfrm>
            <a:off x="5962133" y="4162580"/>
            <a:ext cx="5587480" cy="21524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602FCCA-CD45-2DEC-C03C-D92151BA922E}"/>
              </a:ext>
            </a:extLst>
          </p:cNvPr>
          <p:cNvGrpSpPr/>
          <p:nvPr/>
        </p:nvGrpSpPr>
        <p:grpSpPr>
          <a:xfrm>
            <a:off x="6951223" y="4897376"/>
            <a:ext cx="3318753" cy="958253"/>
            <a:chOff x="7015418" y="3852634"/>
            <a:chExt cx="4567738" cy="1318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Canva Logo: Tạo Ấn Tượng Thương Hiệu Dễ Dàng và Miễn Phí">
              <a:extLst>
                <a:ext uri="{FF2B5EF4-FFF2-40B4-BE49-F238E27FC236}">
                  <a16:creationId xmlns:a16="http://schemas.microsoft.com/office/drawing/2014/main" id="{F72534BD-A7FD-3F71-0A67-E0A3742AA5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112" b="92678" l="9972" r="89988">
                          <a14:foregroundMark x1="47849" y1="8112" x2="52151" y2="34027"/>
                          <a14:foregroundMark x1="31202" y1="44436" x2="63450" y2="69060"/>
                          <a14:foregroundMark x1="63450" y1="69060" x2="63450" y2="69060"/>
                          <a14:foregroundMark x1="69522" y1="49964" x2="31082" y2="41637"/>
                          <a14:foregroundMark x1="31082" y1="41637" x2="31082" y2="41637"/>
                          <a14:foregroundMark x1="30720" y1="46734" x2="62244" y2="53625"/>
                          <a14:foregroundMark x1="62244" y1="53625" x2="66425" y2="53338"/>
                          <a14:foregroundMark x1="69642" y1="53769" x2="63450" y2="55061"/>
                          <a14:foregroundMark x1="55247" y1="55922" x2="52996" y2="52692"/>
                          <a14:foregroundMark x1="43345" y1="58650" x2="36068" y2="51256"/>
                          <a14:foregroundMark x1="34781" y1="62240" x2="30599" y2="52692"/>
                          <a14:foregroundMark x1="34660" y1="38263" x2="38319" y2="36971"/>
                          <a14:foregroundMark x1="61439" y1="43360" x2="59992" y2="42929"/>
                          <a14:foregroundMark x1="48452" y1="92678" x2="50824" y2="81838"/>
                          <a14:foregroundMark x1="39405" y1="8327" x2="38681" y2="811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96" r="21140"/>
            <a:stretch/>
          </p:blipFill>
          <p:spPr bwMode="auto">
            <a:xfrm>
              <a:off x="7015418" y="3856534"/>
              <a:ext cx="1349828" cy="131498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Adobe Photoshop – Wikipedia tiếng Việt">
              <a:extLst>
                <a:ext uri="{FF2B5EF4-FFF2-40B4-BE49-F238E27FC236}">
                  <a16:creationId xmlns:a16="http://schemas.microsoft.com/office/drawing/2014/main" id="{ACCD7E4C-9250-73B3-9380-A46657738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3856535"/>
              <a:ext cx="1348770" cy="131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C42BAA6-AF7E-C48B-ACC7-E7DC5FC1B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4387" y="3852634"/>
              <a:ext cx="1348769" cy="1314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758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16200000" flipH="1">
            <a:off x="8199832" y="-31472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89015" y="108128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5760758" y="107171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EC9606-1719-A48D-B51F-3694F85409A1}"/>
              </a:ext>
            </a:extLst>
          </p:cNvPr>
          <p:cNvGrpSpPr/>
          <p:nvPr/>
        </p:nvGrpSpPr>
        <p:grpSpPr>
          <a:xfrm>
            <a:off x="4753429" y="2242654"/>
            <a:ext cx="2685142" cy="2685142"/>
            <a:chOff x="4753429" y="2242654"/>
            <a:chExt cx="2685142" cy="268514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A7979F-AA23-2026-7DD4-9DC331BCE78F}"/>
                </a:ext>
              </a:extLst>
            </p:cNvPr>
            <p:cNvSpPr/>
            <p:nvPr/>
          </p:nvSpPr>
          <p:spPr>
            <a:xfrm>
              <a:off x="4753429" y="2242654"/>
              <a:ext cx="2685142" cy="2685142"/>
            </a:xfrm>
            <a:prstGeom prst="ellipse">
              <a:avLst/>
            </a:prstGeom>
            <a:solidFill>
              <a:srgbClr val="FF4B4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4A51881-46A5-BEEF-E88B-16B09B0B5355}"/>
                </a:ext>
              </a:extLst>
            </p:cNvPr>
            <p:cNvSpPr/>
            <p:nvPr/>
          </p:nvSpPr>
          <p:spPr>
            <a:xfrm>
              <a:off x="4887459" y="2390232"/>
              <a:ext cx="2413227" cy="2413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A50134-AC6A-5A55-6E96-66573F9F9FE2}"/>
                </a:ext>
              </a:extLst>
            </p:cNvPr>
            <p:cNvSpPr/>
            <p:nvPr/>
          </p:nvSpPr>
          <p:spPr>
            <a:xfrm>
              <a:off x="5004037" y="2495188"/>
              <a:ext cx="2180071" cy="2180071"/>
            </a:xfrm>
            <a:prstGeom prst="ellipse">
              <a:avLst/>
            </a:prstGeom>
            <a:solidFill>
              <a:srgbClr val="FF4B4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85AB6C-282E-5992-9C32-2E49D3E579F1}"/>
                </a:ext>
              </a:extLst>
            </p:cNvPr>
            <p:cNvSpPr txBox="1"/>
            <p:nvPr/>
          </p:nvSpPr>
          <p:spPr>
            <a:xfrm>
              <a:off x="5106100" y="3169726"/>
              <a:ext cx="19798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KIẾN THỨC</a:t>
              </a:r>
            </a:p>
            <a:p>
              <a:pPr algn="ctr"/>
              <a:r>
                <a:rPr lang="en-US" sz="2400">
                  <a:solidFill>
                    <a:schemeClr val="tx1">
                      <a:lumMod val="75000"/>
                      <a:lumOff val="25000"/>
                    </a:schemeClr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(Knowledge)</a:t>
              </a:r>
            </a:p>
          </p:txBody>
        </p:sp>
      </p:grp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B33A7DB9-41ED-AE5B-D945-E71F44C84F75}"/>
              </a:ext>
            </a:extLst>
          </p:cNvPr>
          <p:cNvSpPr/>
          <p:nvPr/>
        </p:nvSpPr>
        <p:spPr>
          <a:xfrm>
            <a:off x="1233259" y="1282117"/>
            <a:ext cx="4063997" cy="167984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C00000"/>
                </a:solidFill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Thầy cô, chuyên gia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Bài giảng của các thầy cô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Hội thảo, chuyên đề, chia sẻ từ các chuyên gia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2489EC31-8612-D39D-1320-7052C599EE30}"/>
              </a:ext>
            </a:extLst>
          </p:cNvPr>
          <p:cNvSpPr/>
          <p:nvPr/>
        </p:nvSpPr>
        <p:spPr>
          <a:xfrm>
            <a:off x="6890889" y="1282117"/>
            <a:ext cx="4063997" cy="167984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C00000"/>
                </a:solidFill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Bạn bè, anh chị khoá trước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“Học thầy không tày học bạn”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Group học tập, chia sẻ từ bạn bè và anh chị khoá trước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0BCDF148-65B3-0A05-A34E-8DA43E9EA72E}"/>
              </a:ext>
            </a:extLst>
          </p:cNvPr>
          <p:cNvSpPr/>
          <p:nvPr/>
        </p:nvSpPr>
        <p:spPr>
          <a:xfrm>
            <a:off x="1237114" y="4289781"/>
            <a:ext cx="4063997" cy="167984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C00000"/>
                </a:solidFill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Sách báo, Internet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Bài giảng, giáo trình cung cấp kiến thức nền tảng, dễ tiếp cận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Nguồn tài liệu phong phú từ internet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E61ACF0A-19C0-1175-7203-217E860AA522}"/>
              </a:ext>
            </a:extLst>
          </p:cNvPr>
          <p:cNvSpPr/>
          <p:nvPr/>
        </p:nvSpPr>
        <p:spPr>
          <a:xfrm>
            <a:off x="6894744" y="4289782"/>
            <a:ext cx="4063997" cy="167984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>
                <a:solidFill>
                  <a:srgbClr val="C00000"/>
                </a:solidFill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Nghiên cứu cá nhân, trải nghiệm thực tế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Thực hành, thực tập, tham gia dự án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#9Slide03 Roboto" panose="02000000000000000000" pitchFamily="2" charset="0"/>
                <a:ea typeface="#9Slide03 Roboto" panose="02000000000000000000" pitchFamily="2" charset="0"/>
              </a:rPr>
              <a:t>Nghiên cứu khoa học</a:t>
            </a:r>
          </a:p>
        </p:txBody>
      </p:sp>
    </p:spTree>
    <p:extLst>
      <p:ext uri="{BB962C8B-B14F-4D97-AF65-F5344CB8AC3E}">
        <p14:creationId xmlns:p14="http://schemas.microsoft.com/office/powerpoint/2010/main" val="29631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7704DC22-96AD-7672-A03C-35A926C81705}"/>
              </a:ext>
            </a:extLst>
          </p:cNvPr>
          <p:cNvSpPr/>
          <p:nvPr/>
        </p:nvSpPr>
        <p:spPr>
          <a:xfrm>
            <a:off x="4260134" y="4981658"/>
            <a:ext cx="4608096" cy="6130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1">
            <a:extLst>
              <a:ext uri="{FF2B5EF4-FFF2-40B4-BE49-F238E27FC236}">
                <a16:creationId xmlns:a16="http://schemas.microsoft.com/office/drawing/2014/main" id="{BB389BB0-0B21-4A6E-FFA1-0E3D4B72AF27}"/>
              </a:ext>
            </a:extLst>
          </p:cNvPr>
          <p:cNvSpPr/>
          <p:nvPr/>
        </p:nvSpPr>
        <p:spPr>
          <a:xfrm rot="5400000">
            <a:off x="3148861" y="-3184076"/>
            <a:ext cx="843305" cy="7141032"/>
          </a:xfrm>
          <a:custGeom>
            <a:avLst/>
            <a:gdLst>
              <a:gd name="connsiteX0" fmla="*/ 0 w 843305"/>
              <a:gd name="connsiteY0" fmla="*/ 7141032 h 7141032"/>
              <a:gd name="connsiteX1" fmla="*/ 0 w 843305"/>
              <a:gd name="connsiteY1" fmla="*/ 561917 h 7141032"/>
              <a:gd name="connsiteX2" fmla="*/ 843305 w 843305"/>
              <a:gd name="connsiteY2" fmla="*/ 0 h 7141032"/>
              <a:gd name="connsiteX3" fmla="*/ 843305 w 843305"/>
              <a:gd name="connsiteY3" fmla="*/ 7141032 h 7141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3305" h="7141032">
                <a:moveTo>
                  <a:pt x="0" y="7141032"/>
                </a:moveTo>
                <a:lnTo>
                  <a:pt x="0" y="561917"/>
                </a:lnTo>
                <a:lnTo>
                  <a:pt x="843305" y="0"/>
                </a:lnTo>
                <a:lnTo>
                  <a:pt x="843305" y="7141032"/>
                </a:lnTo>
                <a:close/>
              </a:path>
            </a:pathLst>
          </a:custGeom>
          <a:gradFill flip="none" rotWithShape="1">
            <a:gsLst>
              <a:gs pos="0">
                <a:srgbClr val="BE3735">
                  <a:shade val="30000"/>
                  <a:satMod val="115000"/>
                </a:srgbClr>
              </a:gs>
              <a:gs pos="50000">
                <a:srgbClr val="BE3735">
                  <a:shade val="67500"/>
                  <a:satMod val="115000"/>
                </a:srgbClr>
              </a:gs>
              <a:gs pos="100000">
                <a:srgbClr val="BE373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C89A8-8AA1-B373-2B0A-671160984193}"/>
              </a:ext>
            </a:extLst>
          </p:cNvPr>
          <p:cNvSpPr txBox="1"/>
          <p:nvPr/>
        </p:nvSpPr>
        <p:spPr>
          <a:xfrm>
            <a:off x="7348240" y="145062"/>
            <a:ext cx="4893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BE373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 Condensed Bold" panose="02000000000000000000" pitchFamily="2" charset="0"/>
                <a:ea typeface="#9Slide03 Roboto Condensed Bold" panose="02000000000000000000" pitchFamily="2" charset="0"/>
              </a:rPr>
              <a:t>TỪ GIẢNG ĐƯỜNG ĐẾN DOANH NGHIỆP</a:t>
            </a:r>
          </a:p>
          <a:p>
            <a:pPr algn="ctr"/>
            <a:r>
              <a:rPr lang="en-US" sz="140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Roboto" panose="02000000000000000000" pitchFamily="2" charset="0"/>
                <a:ea typeface="#9Slide03 Roboto" panose="02000000000000000000" pitchFamily="2" charset="0"/>
              </a:rPr>
              <a:t>HÀNH TRANG TỪ NHỮNG BÀI HỌC THỰC TIỄN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72A71-B68E-565F-028F-4358CFD8F4C7}"/>
              </a:ext>
            </a:extLst>
          </p:cNvPr>
          <p:cNvGrpSpPr/>
          <p:nvPr/>
        </p:nvGrpSpPr>
        <p:grpSpPr>
          <a:xfrm>
            <a:off x="262980" y="77208"/>
            <a:ext cx="6195878" cy="646331"/>
            <a:chOff x="426302" y="279008"/>
            <a:chExt cx="6195878" cy="6463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D3BEC6-F49B-8CF0-C00A-E6D0958F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2" y="279008"/>
              <a:ext cx="504315" cy="64633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C4A28-4E30-E621-3976-30CD6C360EFC}"/>
                </a:ext>
              </a:extLst>
            </p:cNvPr>
            <p:cNvSpPr txBox="1"/>
            <p:nvPr/>
          </p:nvSpPr>
          <p:spPr>
            <a:xfrm>
              <a:off x="1066964" y="305494"/>
              <a:ext cx="555521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chemeClr val="bg1"/>
                  </a:solidFill>
                  <a:latin typeface="#9Slide03 Roboto" panose="02000000000000000000" pitchFamily="2" charset="0"/>
                  <a:ea typeface="#9Slide03 Roboto" panose="02000000000000000000" pitchFamily="2" charset="0"/>
                </a:rPr>
                <a:t>ĐẢNG BỘ TRƯỜNG ĐẠI HỌC SƯ PHẠM KỸ THUẬT TP.HCM</a:t>
              </a:r>
            </a:p>
            <a:p>
              <a:r>
                <a:rPr lang="en-US" sz="1600">
                  <a:solidFill>
                    <a:schemeClr val="bg1"/>
                  </a:solidFill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CHI BỘ SINH VIÊN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95D68B6-DB0D-1D0F-C2FC-5B3F5084CC20}"/>
                </a:ext>
              </a:extLst>
            </p:cNvPr>
            <p:cNvCxnSpPr>
              <a:cxnSpLocks/>
            </p:cNvCxnSpPr>
            <p:nvPr/>
          </p:nvCxnSpPr>
          <p:spPr>
            <a:xfrm>
              <a:off x="1146631" y="864740"/>
              <a:ext cx="175622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99823E0-32C0-602D-E57D-C7B1F5D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3F90-CA59-4A08-95F2-80F204CA9F4B}" type="datetime1">
              <a:rPr lang="en-US" smtClean="0"/>
              <a:t>10/22/2024</a:t>
            </a:fld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66F22-8424-871C-AE2E-11AC6624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7F8E-7483-4595-9D5D-22936BA1BF6D}" type="slidenum">
              <a:rPr lang="en-US" smtClean="0"/>
              <a:t>9</a:t>
            </a:fld>
            <a:endParaRPr lang="en-US"/>
          </a:p>
        </p:txBody>
      </p:sp>
      <p:sp>
        <p:nvSpPr>
          <p:cNvPr id="40" name="Arrow: Up 39">
            <a:extLst>
              <a:ext uri="{FF2B5EF4-FFF2-40B4-BE49-F238E27FC236}">
                <a16:creationId xmlns:a16="http://schemas.microsoft.com/office/drawing/2014/main" id="{BC7A3927-179C-355C-9F22-A15E5D282855}"/>
              </a:ext>
            </a:extLst>
          </p:cNvPr>
          <p:cNvSpPr/>
          <p:nvPr/>
        </p:nvSpPr>
        <p:spPr>
          <a:xfrm>
            <a:off x="5932383" y="2614339"/>
            <a:ext cx="303726" cy="2123387"/>
          </a:xfrm>
          <a:prstGeom prst="upArrow">
            <a:avLst/>
          </a:prstGeom>
          <a:solidFill>
            <a:srgbClr val="FF8989"/>
          </a:solidFill>
          <a:ln>
            <a:solidFill>
              <a:srgbClr val="BE373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350B2E2-549E-2C3F-CEFD-E6EA5B919C8A}"/>
              </a:ext>
            </a:extLst>
          </p:cNvPr>
          <p:cNvGrpSpPr/>
          <p:nvPr/>
        </p:nvGrpSpPr>
        <p:grpSpPr>
          <a:xfrm>
            <a:off x="1142606" y="2003145"/>
            <a:ext cx="9803570" cy="2055538"/>
            <a:chOff x="1194216" y="2778697"/>
            <a:chExt cx="9803570" cy="2055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D421921-449A-0343-83CB-C9C7EA8FEE4C}"/>
                </a:ext>
              </a:extLst>
            </p:cNvPr>
            <p:cNvGrpSpPr/>
            <p:nvPr/>
          </p:nvGrpSpPr>
          <p:grpSpPr>
            <a:xfrm>
              <a:off x="1596554" y="3728411"/>
              <a:ext cx="8998892" cy="1105824"/>
              <a:chOff x="1596554" y="3728411"/>
              <a:chExt cx="8998892" cy="1105824"/>
            </a:xfrm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AAF25D52-F41A-414A-90DA-64F46C719950}"/>
                  </a:ext>
                </a:extLst>
              </p:cNvPr>
              <p:cNvSpPr/>
              <p:nvPr/>
            </p:nvSpPr>
            <p:spPr>
              <a:xfrm flipV="1">
                <a:off x="1675254" y="3893650"/>
                <a:ext cx="1825469" cy="44614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62D83C0-0CD9-F6D1-452B-6EC3F75EE6B5}"/>
                  </a:ext>
                </a:extLst>
              </p:cNvPr>
              <p:cNvSpPr/>
              <p:nvPr/>
            </p:nvSpPr>
            <p:spPr>
              <a:xfrm>
                <a:off x="1596554" y="3728413"/>
                <a:ext cx="1982867" cy="158629"/>
              </a:xfrm>
              <a:prstGeom prst="roundRect">
                <a:avLst>
                  <a:gd name="adj" fmla="val 50000"/>
                </a:avLst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AA02CCA-CAC4-5A33-40F7-600EAE09CF77}"/>
                  </a:ext>
                </a:extLst>
              </p:cNvPr>
              <p:cNvSpPr/>
              <p:nvPr/>
            </p:nvSpPr>
            <p:spPr>
              <a:xfrm>
                <a:off x="2565816" y="4220217"/>
                <a:ext cx="3530183" cy="614018"/>
              </a:xfrm>
              <a:custGeom>
                <a:avLst/>
                <a:gdLst>
                  <a:gd name="connsiteX0" fmla="*/ 151282 w 4069863"/>
                  <a:gd name="connsiteY0" fmla="*/ 0 h 707886"/>
                  <a:gd name="connsiteX1" fmla="*/ 507881 w 4069863"/>
                  <a:gd name="connsiteY1" fmla="*/ 525006 h 707886"/>
                  <a:gd name="connsiteX2" fmla="*/ 4069863 w 4069863"/>
                  <a:gd name="connsiteY2" fmla="*/ 525006 h 707886"/>
                  <a:gd name="connsiteX3" fmla="*/ 4069863 w 4069863"/>
                  <a:gd name="connsiteY3" fmla="*/ 707886 h 707886"/>
                  <a:gd name="connsiteX4" fmla="*/ 412263 w 4069863"/>
                  <a:gd name="connsiteY4" fmla="*/ 707886 h 707886"/>
                  <a:gd name="connsiteX5" fmla="*/ 412263 w 4069863"/>
                  <a:gd name="connsiteY5" fmla="*/ 707043 h 707886"/>
                  <a:gd name="connsiteX6" fmla="*/ 411022 w 4069863"/>
                  <a:gd name="connsiteY6" fmla="*/ 707886 h 707886"/>
                  <a:gd name="connsiteX7" fmla="*/ 0 w 4069863"/>
                  <a:gd name="connsiteY7" fmla="*/ 102755 h 70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69863" h="707886">
                    <a:moveTo>
                      <a:pt x="151282" y="0"/>
                    </a:moveTo>
                    <a:lnTo>
                      <a:pt x="507881" y="525006"/>
                    </a:lnTo>
                    <a:lnTo>
                      <a:pt x="4069863" y="525006"/>
                    </a:lnTo>
                    <a:lnTo>
                      <a:pt x="4069863" y="707886"/>
                    </a:lnTo>
                    <a:lnTo>
                      <a:pt x="412263" y="707886"/>
                    </a:lnTo>
                    <a:lnTo>
                      <a:pt x="412263" y="707043"/>
                    </a:lnTo>
                    <a:lnTo>
                      <a:pt x="411022" y="707886"/>
                    </a:lnTo>
                    <a:lnTo>
                      <a:pt x="0" y="102755"/>
                    </a:lnTo>
                    <a:close/>
                  </a:path>
                </a:pathLst>
              </a:cu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5A4C87E8-B63D-F573-F338-6F7FA94B82B3}"/>
                  </a:ext>
                </a:extLst>
              </p:cNvPr>
              <p:cNvSpPr/>
              <p:nvPr/>
            </p:nvSpPr>
            <p:spPr>
              <a:xfrm>
                <a:off x="2445320" y="4048093"/>
                <a:ext cx="303726" cy="316708"/>
              </a:xfrm>
              <a:prstGeom prst="roundRect">
                <a:avLst/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BD64C24-EDD1-BEEB-F26F-CA04E534C1D5}"/>
                  </a:ext>
                </a:extLst>
              </p:cNvPr>
              <p:cNvSpPr/>
              <p:nvPr/>
            </p:nvSpPr>
            <p:spPr>
              <a:xfrm>
                <a:off x="2514204" y="4137239"/>
                <a:ext cx="165956" cy="165956"/>
              </a:xfrm>
              <a:prstGeom prst="ellipse">
                <a:avLst/>
              </a:prstGeom>
              <a:solidFill>
                <a:srgbClr val="FF8989"/>
              </a:solidFill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5437D43-EC4A-2659-1B70-6EEF210317A2}"/>
                  </a:ext>
                </a:extLst>
              </p:cNvPr>
              <p:cNvGrpSpPr/>
              <p:nvPr/>
            </p:nvGrpSpPr>
            <p:grpSpPr>
              <a:xfrm flipH="1">
                <a:off x="6096000" y="3728411"/>
                <a:ext cx="4499446" cy="1105823"/>
                <a:chOff x="682457" y="2325434"/>
                <a:chExt cx="5187302" cy="1274877"/>
              </a:xfrm>
              <a:solidFill>
                <a:srgbClr val="FF8989"/>
              </a:solidFill>
            </p:grpSpPr>
            <p:sp>
              <p:nvSpPr>
                <p:cNvPr id="28" name="Rectangle: Top Corners Rounded 27">
                  <a:extLst>
                    <a:ext uri="{FF2B5EF4-FFF2-40B4-BE49-F238E27FC236}">
                      <a16:creationId xmlns:a16="http://schemas.microsoft.com/office/drawing/2014/main" id="{718905CD-23A8-072D-61A3-30BD2CCAA3EE}"/>
                    </a:ext>
                  </a:extLst>
                </p:cNvPr>
                <p:cNvSpPr/>
                <p:nvPr/>
              </p:nvSpPr>
              <p:spPr>
                <a:xfrm flipV="1">
                  <a:off x="773188" y="2515932"/>
                  <a:ext cx="2104539" cy="514352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E026954E-FCFD-1D9B-618A-CC9C8645B815}"/>
                    </a:ext>
                  </a:extLst>
                </p:cNvPr>
                <p:cNvSpPr/>
                <p:nvPr/>
              </p:nvSpPr>
              <p:spPr>
                <a:xfrm>
                  <a:off x="682457" y="2325434"/>
                  <a:ext cx="2286000" cy="182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16FCB42-8A1C-2FF6-CDDA-261A15AD0B25}"/>
                    </a:ext>
                  </a:extLst>
                </p:cNvPr>
                <p:cNvSpPr/>
                <p:nvPr/>
              </p:nvSpPr>
              <p:spPr>
                <a:xfrm>
                  <a:off x="1799896" y="2892425"/>
                  <a:ext cx="4069863" cy="707886"/>
                </a:xfrm>
                <a:custGeom>
                  <a:avLst/>
                  <a:gdLst>
                    <a:gd name="connsiteX0" fmla="*/ 151282 w 4069863"/>
                    <a:gd name="connsiteY0" fmla="*/ 0 h 707886"/>
                    <a:gd name="connsiteX1" fmla="*/ 507881 w 4069863"/>
                    <a:gd name="connsiteY1" fmla="*/ 525006 h 707886"/>
                    <a:gd name="connsiteX2" fmla="*/ 4069863 w 4069863"/>
                    <a:gd name="connsiteY2" fmla="*/ 525006 h 707886"/>
                    <a:gd name="connsiteX3" fmla="*/ 4069863 w 4069863"/>
                    <a:gd name="connsiteY3" fmla="*/ 707886 h 707886"/>
                    <a:gd name="connsiteX4" fmla="*/ 412263 w 4069863"/>
                    <a:gd name="connsiteY4" fmla="*/ 707886 h 707886"/>
                    <a:gd name="connsiteX5" fmla="*/ 412263 w 4069863"/>
                    <a:gd name="connsiteY5" fmla="*/ 707043 h 707886"/>
                    <a:gd name="connsiteX6" fmla="*/ 411022 w 4069863"/>
                    <a:gd name="connsiteY6" fmla="*/ 707886 h 707886"/>
                    <a:gd name="connsiteX7" fmla="*/ 0 w 4069863"/>
                    <a:gd name="connsiteY7" fmla="*/ 102755 h 70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69863" h="707886">
                      <a:moveTo>
                        <a:pt x="151282" y="0"/>
                      </a:moveTo>
                      <a:lnTo>
                        <a:pt x="507881" y="525006"/>
                      </a:lnTo>
                      <a:lnTo>
                        <a:pt x="4069863" y="525006"/>
                      </a:lnTo>
                      <a:lnTo>
                        <a:pt x="4069863" y="707886"/>
                      </a:lnTo>
                      <a:lnTo>
                        <a:pt x="412263" y="707886"/>
                      </a:lnTo>
                      <a:lnTo>
                        <a:pt x="412263" y="707043"/>
                      </a:lnTo>
                      <a:lnTo>
                        <a:pt x="411022" y="707886"/>
                      </a:lnTo>
                      <a:lnTo>
                        <a:pt x="0" y="102755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57A7F562-0039-DD60-1620-4742093A732C}"/>
                    </a:ext>
                  </a:extLst>
                </p:cNvPr>
                <p:cNvSpPr/>
                <p:nvPr/>
              </p:nvSpPr>
              <p:spPr>
                <a:xfrm>
                  <a:off x="1660979" y="2693987"/>
                  <a:ext cx="350158" cy="365125"/>
                </a:xfrm>
                <a:prstGeom prst="roundRect">
                  <a:avLst/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46EE335-508D-94F2-41C7-934A7908914D}"/>
                    </a:ext>
                  </a:extLst>
                </p:cNvPr>
                <p:cNvSpPr/>
                <p:nvPr/>
              </p:nvSpPr>
              <p:spPr>
                <a:xfrm>
                  <a:off x="1740394" y="2796762"/>
                  <a:ext cx="191327" cy="191327"/>
                </a:xfrm>
                <a:prstGeom prst="ellipse">
                  <a:avLst/>
                </a:prstGeom>
                <a:grpFill/>
                <a:ln>
                  <a:solidFill>
                    <a:srgbClr val="BE373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2D33CD-97D8-8123-CC6E-1C65B369DB2F}"/>
                </a:ext>
              </a:extLst>
            </p:cNvPr>
            <p:cNvSpPr txBox="1"/>
            <p:nvPr/>
          </p:nvSpPr>
          <p:spPr>
            <a:xfrm>
              <a:off x="1194216" y="3159697"/>
              <a:ext cx="2743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HỌC TẬP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09A906-2050-A8F5-921D-17886724A8EB}"/>
                </a:ext>
              </a:extLst>
            </p:cNvPr>
            <p:cNvSpPr txBox="1"/>
            <p:nvPr/>
          </p:nvSpPr>
          <p:spPr>
            <a:xfrm>
              <a:off x="8254586" y="2778697"/>
              <a:ext cx="2743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Roboto Condensed Bold" panose="02000000000000000000" pitchFamily="2" charset="0"/>
                  <a:ea typeface="#9Slide03 Roboto Condensed Bold" panose="02000000000000000000" pitchFamily="2" charset="0"/>
                </a:rPr>
                <a:t>HOẠT ĐỘNG NGOẠI KHOÁ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E2B46A-53F2-98A5-F7EF-839333AB0EB1}"/>
              </a:ext>
            </a:extLst>
          </p:cNvPr>
          <p:cNvGrpSpPr/>
          <p:nvPr/>
        </p:nvGrpSpPr>
        <p:grpSpPr>
          <a:xfrm>
            <a:off x="4330908" y="3646963"/>
            <a:ext cx="3530183" cy="1625369"/>
            <a:chOff x="4382518" y="4422515"/>
            <a:chExt cx="3530183" cy="16253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282D74F-200E-FB6A-EBC6-DC77F2A95636}"/>
                </a:ext>
              </a:extLst>
            </p:cNvPr>
            <p:cNvSpPr/>
            <p:nvPr/>
          </p:nvSpPr>
          <p:spPr>
            <a:xfrm>
              <a:off x="5983395" y="5483488"/>
              <a:ext cx="328432" cy="214811"/>
            </a:xfrm>
            <a:prstGeom prst="rect">
              <a:avLst/>
            </a:prstGeom>
            <a:solidFill>
              <a:srgbClr val="FF8989"/>
            </a:solidFill>
            <a:ln>
              <a:solidFill>
                <a:srgbClr val="BE37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2CD8A67-A1D1-33A5-D414-7C30DC728855}"/>
                </a:ext>
              </a:extLst>
            </p:cNvPr>
            <p:cNvSpPr/>
            <p:nvPr/>
          </p:nvSpPr>
          <p:spPr>
            <a:xfrm>
              <a:off x="5742776" y="4422515"/>
              <a:ext cx="809671" cy="1064415"/>
            </a:xfrm>
            <a:prstGeom prst="roundRect">
              <a:avLst/>
            </a:prstGeom>
            <a:solidFill>
              <a:srgbClr val="FF8989"/>
            </a:solidFill>
            <a:ln>
              <a:solidFill>
                <a:srgbClr val="BE37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986B5F2-C45F-A64B-48B4-5AE590F724A3}"/>
                </a:ext>
              </a:extLst>
            </p:cNvPr>
            <p:cNvGrpSpPr/>
            <p:nvPr/>
          </p:nvGrpSpPr>
          <p:grpSpPr>
            <a:xfrm rot="10800000">
              <a:off x="4382518" y="5659465"/>
              <a:ext cx="3530183" cy="388419"/>
              <a:chOff x="4444539" y="5603155"/>
              <a:chExt cx="2286000" cy="447799"/>
            </a:xfrm>
            <a:solidFill>
              <a:srgbClr val="FF8989"/>
            </a:solidFill>
          </p:grpSpPr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id="{0829D01A-C333-3D0E-44D8-A1323A9F672D}"/>
                  </a:ext>
                </a:extLst>
              </p:cNvPr>
              <p:cNvSpPr/>
              <p:nvPr/>
            </p:nvSpPr>
            <p:spPr>
              <a:xfrm flipV="1">
                <a:off x="4535271" y="5771691"/>
                <a:ext cx="2104539" cy="27926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518944F1-BEFE-ECF3-FC45-627082F94480}"/>
                  </a:ext>
                </a:extLst>
              </p:cNvPr>
              <p:cNvSpPr/>
              <p:nvPr/>
            </p:nvSpPr>
            <p:spPr>
              <a:xfrm>
                <a:off x="4444539" y="5603155"/>
                <a:ext cx="2286000" cy="182879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rgbClr val="BE37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CB7246-7C21-2B37-D229-DBA1ED56F42E}"/>
                </a:ext>
              </a:extLst>
            </p:cNvPr>
            <p:cNvSpPr/>
            <p:nvPr/>
          </p:nvSpPr>
          <p:spPr>
            <a:xfrm>
              <a:off x="5961364" y="4622905"/>
              <a:ext cx="362859" cy="362859"/>
            </a:xfrm>
            <a:prstGeom prst="ellipse">
              <a:avLst/>
            </a:prstGeom>
            <a:solidFill>
              <a:srgbClr val="FF8989"/>
            </a:solidFill>
            <a:ln>
              <a:solidFill>
                <a:srgbClr val="BE373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25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ENTIMETER_SERIES_ID_KEY" val="alf7xbiwebm8azoymx7ahotmvbq2ug3u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670</Words>
  <Application>Microsoft Office PowerPoint</Application>
  <PresentationFormat>Widescreen</PresentationFormat>
  <Paragraphs>119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#9Slide03 Roboto</vt:lpstr>
      <vt:lpstr>#9Slide03 Roboto Condensed Bold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22</cp:revision>
  <dcterms:created xsi:type="dcterms:W3CDTF">2024-09-19T05:04:55Z</dcterms:created>
  <dcterms:modified xsi:type="dcterms:W3CDTF">2024-10-22T12:52:24Z</dcterms:modified>
</cp:coreProperties>
</file>